
<file path=[Content_Types].xml><?xml version="1.0" encoding="utf-8"?>
<Types xmlns="http://schemas.openxmlformats.org/package/2006/content-types">
  <Default Extension="jpg" ContentType="image/jpeg"/>
  <Default Extension="wmf" ContentType="image/x-wmf"/>
  <Default Extension="png" ContentType="image/png"/>
  <Default Extension="xml" ContentType="application/xml"/>
  <Default Extension="jpeg" ContentType="image/jpeg"/>
  <Default Extension="rels" ContentType="application/vnd.openxmlformats-package.relationships+xml"/>
  <Default Extension="bin" ContentType="application/vnd.openxmlformats-officedocument.oleObject"/>
  <Override PartName="/ppt/slides/slide31.xml" ContentType="application/vnd.openxmlformats-officedocument.presentationml.slide+xml"/>
  <Override PartName="/ppt/slides/slide30.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9.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2.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4.xml" ContentType="application/vnd.openxmlformats-officedocument.presentationml.slide+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s/slide16.xml" ContentType="application/vnd.openxmlformats-officedocument.presentationml.slide+xml"/>
  <Override PartName="/ppt/slideLayouts/slideLayout1.xml" ContentType="application/vnd.openxmlformats-officedocument.presentationml.slideLayout+xml"/>
  <Override PartName="/ppt/slides/slide12.xml" ContentType="application/vnd.openxmlformats-officedocument.presentationml.slide+xml"/>
  <Override PartName="/ppt/slides/slide32.xml" ContentType="application/vnd.openxmlformats-officedocument.presentationml.slide+xml"/>
  <Override PartName="/ppt/slides/slide7.xml" ContentType="application/vnd.openxmlformats-officedocument.presentationml.slide+xml"/>
  <Override PartName="/ppt/theme/theme1.xml" ContentType="application/vnd.openxmlformats-officedocument.theme+xml"/>
  <Override PartName="/ppt/slides/slide13.xml" ContentType="application/vnd.openxmlformats-officedocument.presentationml.slide+xml"/>
  <Override PartName="/ppt/slides/slide14.xml" ContentType="application/vnd.openxmlformats-officedocument.presentationml.slide+xml"/>
  <Override PartName="/docProps/app.xml" ContentType="application/vnd.openxmlformats-officedocument.extended-properties+xml"/>
  <Override PartName="/ppt/tableStyles.xml" ContentType="application/vnd.openxmlformats-officedocument.presentationml.tableStyles+xml"/>
  <Override PartName="/ppt/slideLayouts/slideLayout5.xml" ContentType="application/vnd.openxmlformats-officedocument.presentationml.slideLayout+xml"/>
  <Override PartName="/ppt/slides/slide29.xml" ContentType="application/vnd.openxmlformats-officedocument.presentationml.slide+xml"/>
  <Override PartName="/ppt/slides/slide20.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presProps.xml" ContentType="application/vnd.openxmlformats-officedocument.presentationml.presProps+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28.xml" ContentType="application/vnd.openxmlformats-officedocument.presentationml.slide+xml"/>
  <Override PartName="/ppt/slideLayouts/slideLayout6.xml" ContentType="application/vnd.openxmlformats-officedocument.presentationml.slideLayout+xml"/>
  <Override PartName="/ppt/presentation.xml" ContentType="application/vnd.openxmlformats-officedocument.presentationml.presentation.main+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autoCompressPictures="0" saveSubsetFonts="1" showSpecialPlsOnTitleSld="0">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9144000" cy="6858000" type="screen4x3"/>
  <p:notesSz cx="6858000" cy="9144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36" y="-90"/>
      </p:cViewPr>
      <p:guideLst>
        <p:guide pos="2160"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presProps" Target="presProps.xml" /><Relationship Id="rId36" Type="http://schemas.openxmlformats.org/officeDocument/2006/relationships/tableStyles" Target="tableStyles.xml" /><Relationship Id="rId37" Type="http://schemas.openxmlformats.org/officeDocument/2006/relationships/viewProps" Target="viewProps.xml" /></Relationship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5.png"/></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userDrawn="1">
  <p:cSld name="1_Title Slide">
    <p:spTree>
      <p:nvGrpSpPr>
        <p:cNvPr id="1" name="" hidden="0"/>
        <p:cNvGrpSpPr/>
        <p:nvPr isPhoto="0" userDrawn="0"/>
      </p:nvGrpSpPr>
      <p:grpSpPr bwMode="auto">
        <a:xfrm>
          <a:off x="0" y="0"/>
          <a:ext cx="0" cy="0"/>
          <a:chOff x="0" y="0"/>
          <a:chExt cx="0" cy="0"/>
        </a:xfrm>
      </p:grpSpPr>
      <p:pic>
        <p:nvPicPr>
          <p:cNvPr id="4" name="Picture 5" hidden="0"/>
          <p:cNvPicPr>
            <a:picLocks noChangeAspect="1"/>
          </p:cNvPicPr>
          <p:nvPr isPhoto="0" userDrawn="1"/>
        </p:nvPicPr>
        <p:blipFill>
          <a:blip r:embed="rId2">
            <a:alphaModFix/>
          </a:blip>
          <a:stretch/>
        </p:blipFill>
        <p:spPr bwMode="auto">
          <a:xfrm>
            <a:off x="0" y="3575303"/>
            <a:ext cx="9144000" cy="2743200"/>
          </a:xfrm>
          <a:prstGeom prst="rect">
            <a:avLst/>
          </a:prstGeom>
          <a:gradFill>
            <a:gsLst>
              <a:gs pos="0">
                <a:schemeClr val="accent1">
                  <a:lumMod val="0"/>
                  <a:lumOff val="100000"/>
                </a:schemeClr>
              </a:gs>
              <a:gs pos="35000">
                <a:schemeClr val="accent1">
                  <a:lumMod val="0"/>
                  <a:lumOff val="100000"/>
                </a:schemeClr>
              </a:gs>
              <a:gs pos="100000">
                <a:schemeClr val="bg1"/>
              </a:gs>
            </a:gsLst>
            <a:lin ang="2700000" scaled="1"/>
          </a:gradFill>
        </p:spPr>
      </p:pic>
      <p:sp>
        <p:nvSpPr>
          <p:cNvPr id="5" name="Rectangle 7" hidden="0"/>
          <p:cNvSpPr/>
          <p:nvPr isPhoto="0" userDrawn="1"/>
        </p:nvSpPr>
        <p:spPr bwMode="auto">
          <a:xfrm>
            <a:off x="-378" y="3193257"/>
            <a:ext cx="9144378" cy="1028423"/>
          </a:xfrm>
          <a:prstGeom prst="rect">
            <a:avLst/>
          </a:prstGeom>
          <a:gradFill>
            <a:gsLst>
              <a:gs pos="0">
                <a:schemeClr val="bg1">
                  <a:alpha val="0"/>
                  <a:lumMod val="0"/>
                  <a:lumOff val="100000"/>
                </a:schemeClr>
              </a:gs>
              <a:gs pos="51000">
                <a:schemeClr val="bg1"/>
              </a:gs>
            </a:gsLst>
            <a:lin ang="16200000" scaled="1"/>
          </a:gradFill>
          <a:ln>
            <a:no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6" name="Rectangle 18" hidden="0"/>
          <p:cNvSpPr/>
          <p:nvPr isPhoto="0" userDrawn="1"/>
        </p:nvSpPr>
        <p:spPr bwMode="auto">
          <a:xfrm>
            <a:off x="-378" y="6316956"/>
            <a:ext cx="9144000" cy="544880"/>
          </a:xfrm>
          <a:prstGeom prst="rect">
            <a:avLst/>
          </a:prstGeom>
          <a:gradFill>
            <a:gsLst>
              <a:gs pos="0">
                <a:srgbClr val="294861"/>
              </a:gs>
              <a:gs pos="46000">
                <a:schemeClr val="accent1">
                  <a:lumMod val="50000"/>
                </a:schemeClr>
              </a:gs>
              <a:gs pos="100000">
                <a:srgbClr val="4388B8"/>
              </a:gs>
            </a:gsLst>
            <a:lin ang="16200000" scaled="1"/>
          </a:gradFill>
          <a:ln>
            <a:noFill/>
          </a:ln>
          <a:effectLst>
            <a:outerShdw blurRad="50800" dist="38100" dir="16200000"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r">
              <a:defRPr/>
            </a:pPr>
            <a:endParaRPr lang="en-US" sz="1800">
              <a:latin typeface="Arial"/>
            </a:endParaRPr>
          </a:p>
        </p:txBody>
      </p:sp>
      <p:sp>
        <p:nvSpPr>
          <p:cNvPr id="7" name="Title 9" hidden="0"/>
          <p:cNvSpPr>
            <a:spLocks noGrp="1"/>
          </p:cNvSpPr>
          <p:nvPr isPhoto="0" userDrawn="0">
            <p:ph type="title" hasCustomPrompt="1"/>
          </p:nvPr>
        </p:nvSpPr>
        <p:spPr bwMode="auto">
          <a:xfrm>
            <a:off x="457200" y="565126"/>
            <a:ext cx="8229600" cy="1447575"/>
          </a:xfrm>
        </p:spPr>
        <p:txBody>
          <a:bodyPr anchor="b" anchorCtr="0"/>
          <a:lstStyle>
            <a:lvl1pPr>
              <a:lnSpc>
                <a:spcPts val="3800"/>
              </a:lnSpc>
              <a:defRPr sz="3600" b="1" i="0">
                <a:solidFill>
                  <a:schemeClr val="accent1">
                    <a:lumMod val="75000"/>
                  </a:schemeClr>
                </a:solidFill>
                <a:latin typeface="Arial"/>
                <a:cs typeface="Arial"/>
              </a:defRPr>
            </a:lvl1pPr>
          </a:lstStyle>
          <a:p>
            <a:pPr>
              <a:defRPr/>
            </a:pPr>
            <a:r>
              <a:rPr lang="en-US"/>
              <a:t>Click to edit </a:t>
            </a:r>
            <a:br>
              <a:rPr lang="en-US"/>
            </a:br>
            <a:r>
              <a:rPr lang="en-US"/>
              <a:t>Master title style</a:t>
            </a:r>
            <a:endParaRPr/>
          </a:p>
        </p:txBody>
      </p:sp>
      <p:sp>
        <p:nvSpPr>
          <p:cNvPr id="8" name="Text Placeholder 11" hidden="0"/>
          <p:cNvSpPr>
            <a:spLocks noGrp="1"/>
          </p:cNvSpPr>
          <p:nvPr isPhoto="0" userDrawn="0">
            <p:ph type="body" sz="quarter" idx="13" hasCustomPrompt="0"/>
          </p:nvPr>
        </p:nvSpPr>
        <p:spPr bwMode="auto">
          <a:xfrm>
            <a:off x="457201" y="2024863"/>
            <a:ext cx="5629274" cy="369888"/>
          </a:xfrm>
        </p:spPr>
        <p:txBody>
          <a:bodyPr>
            <a:noAutofit/>
          </a:bodyPr>
          <a:lstStyle>
            <a:lvl1pPr>
              <a:lnSpc>
                <a:spcPts val="2200"/>
              </a:lnSpc>
              <a:buNone/>
              <a:defRPr sz="2000" b="0">
                <a:latin typeface="Arial"/>
                <a:cs typeface="Arial"/>
              </a:defRPr>
            </a:lvl1pPr>
            <a:lvl2pPr>
              <a:buNone/>
              <a:defRPr/>
            </a:lvl2pPr>
            <a:lvl3pPr>
              <a:buNone/>
              <a:defRPr/>
            </a:lvl3pPr>
            <a:lvl4pPr>
              <a:buNone/>
              <a:defRPr/>
            </a:lvl4pPr>
            <a:lvl5pPr>
              <a:buNone/>
              <a:defRPr/>
            </a:lvl5pPr>
          </a:lstStyle>
          <a:p>
            <a:pPr lvl="0">
              <a:defRPr/>
            </a:pPr>
            <a:r>
              <a:rPr lang="en-US"/>
              <a:t>Click to edit Master text styles</a:t>
            </a:r>
            <a:endParaRPr/>
          </a:p>
        </p:txBody>
      </p:sp>
      <p:sp>
        <p:nvSpPr>
          <p:cNvPr id="9" name="TextBox 13" hidden="0"/>
          <p:cNvSpPr>
            <a:spLocks noAdjustHandles="1" noChangeArrowheads="0"/>
          </p:cNvSpPr>
          <p:nvPr isPhoto="0" userDrawn="1"/>
        </p:nvSpPr>
        <p:spPr bwMode="auto">
          <a:xfrm>
            <a:off x="68386" y="6416000"/>
            <a:ext cx="4503614" cy="435504"/>
          </a:xfrm>
          <a:prstGeom prst="rect">
            <a:avLst/>
          </a:prstGeom>
          <a:noFill/>
        </p:spPr>
        <p:txBody>
          <a:bodyPr wrap="square" rtlCol="0">
            <a:spAutoFit/>
          </a:bodyPr>
          <a:lstStyle/>
          <a:p>
            <a:pPr marL="0" algn="l" defTabSz="457200">
              <a:lnSpc>
                <a:spcPct val="90000"/>
              </a:lnSpc>
              <a:spcAft>
                <a:spcPts val="300"/>
              </a:spcAft>
              <a:defRPr/>
            </a:pPr>
            <a:r>
              <a:rPr lang="en-US" sz="800">
                <a:solidFill>
                  <a:schemeClr val="bg1"/>
                </a:solidFill>
                <a:latin typeface="Arial"/>
                <a:ea typeface="+mn-ea"/>
                <a:cs typeface="Arial"/>
              </a:rPr>
              <a:t>LLNL-PRES-811975</a:t>
            </a:r>
            <a:endParaRPr/>
          </a:p>
          <a:p>
            <a:pPr marL="0" algn="l" defTabSz="457200">
              <a:lnSpc>
                <a:spcPct val="90000"/>
              </a:lnSpc>
              <a:spcAft>
                <a:spcPts val="600"/>
              </a:spcAft>
              <a:defRPr/>
            </a:pPr>
            <a:r>
              <a:rPr lang="en-US" sz="700">
                <a:solidFill>
                  <a:schemeClr val="bg1"/>
                </a:solidFill>
                <a:latin typeface="Arial"/>
                <a:ea typeface="+mn-ea"/>
                <a:cs typeface="Arial"/>
              </a:rPr>
              <a:t>This work was performed under the auspices of the</a:t>
            </a:r>
            <a:r>
              <a:rPr lang="en-US" sz="700">
                <a:solidFill>
                  <a:schemeClr val="bg1"/>
                </a:solidFill>
                <a:latin typeface="Arial"/>
                <a:ea typeface="+mn-ea"/>
                <a:cs typeface="Arial"/>
              </a:rPr>
              <a:t> </a:t>
            </a:r>
            <a:r>
              <a:rPr lang="en-US" sz="700">
                <a:solidFill>
                  <a:schemeClr val="bg1"/>
                </a:solidFill>
                <a:latin typeface="Arial"/>
                <a:ea typeface="+mn-ea"/>
                <a:cs typeface="Arial"/>
              </a:rPr>
              <a:t>U.S. Department of Energy by Lawrence Livermore National Laboratory under contract DE-AC52-07NA27344.</a:t>
            </a:r>
            <a:r>
              <a:rPr lang="en-US" sz="700">
                <a:solidFill>
                  <a:schemeClr val="bg1"/>
                </a:solidFill>
                <a:latin typeface="Arial"/>
                <a:ea typeface="+mn-ea"/>
                <a:cs typeface="Arial"/>
              </a:rPr>
              <a:t> </a:t>
            </a:r>
            <a:r>
              <a:rPr lang="en-US" sz="700">
                <a:solidFill>
                  <a:schemeClr val="bg1"/>
                </a:solidFill>
                <a:latin typeface="Arial"/>
                <a:ea typeface="+mn-ea"/>
                <a:cs typeface="Arial"/>
              </a:rPr>
              <a:t>Lawrence Livermore National Security, LLC</a:t>
            </a:r>
            <a:endParaRPr/>
          </a:p>
        </p:txBody>
      </p:sp>
      <p:pic>
        <p:nvPicPr>
          <p:cNvPr id="10" name="Picture 17" descr="LLNL_Logo_WHT-LRG.png" hidden="0"/>
          <p:cNvPicPr>
            <a:picLocks noChangeAspect="1"/>
          </p:cNvPicPr>
          <p:nvPr isPhoto="0" userDrawn="1"/>
        </p:nvPicPr>
        <p:blipFill>
          <a:blip r:embed="rId3"/>
          <a:stretch/>
        </p:blipFill>
        <p:spPr bwMode="auto">
          <a:xfrm>
            <a:off x="6957062" y="6446832"/>
            <a:ext cx="1865376" cy="314704"/>
          </a:xfrm>
          <a:prstGeom prst="rect">
            <a:avLst/>
          </a:prstGeom>
        </p:spPr>
      </p:pic>
      <p:sp>
        <p:nvSpPr>
          <p:cNvPr id="11" name="Rectangle 19" hidden="0"/>
          <p:cNvSpPr/>
          <p:nvPr isPhoto="0" userDrawn="1"/>
        </p:nvSpPr>
        <p:spPr bwMode="auto">
          <a:xfrm>
            <a:off x="0" y="0"/>
            <a:ext cx="9144000" cy="112889"/>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r">
              <a:defRPr/>
            </a:pPr>
            <a:endParaRPr lang="en-US" sz="1800">
              <a:latin typeface="Arial"/>
            </a:endParaRPr>
          </a:p>
        </p:txBody>
      </p:sp>
      <p:sp>
        <p:nvSpPr>
          <p:cNvPr id="12" name="Text Placeholder 2" hidden="0"/>
          <p:cNvSpPr>
            <a:spLocks noGrp="1"/>
          </p:cNvSpPr>
          <p:nvPr isPhoto="0" userDrawn="0">
            <p:ph type="body" sz="quarter" idx="14" hasCustomPrompt="1"/>
          </p:nvPr>
        </p:nvSpPr>
        <p:spPr bwMode="auto">
          <a:xfrm>
            <a:off x="4572001" y="3096715"/>
            <a:ext cx="4572000" cy="477838"/>
          </a:xfrm>
        </p:spPr>
        <p:txBody>
          <a:bodyPr rIns="182880" anchor="b" anchorCtr="0">
            <a:noAutofit/>
          </a:bodyPr>
          <a:lstStyle>
            <a:lvl1pPr marL="57150" indent="0" algn="r">
              <a:spcBef>
                <a:spcPts val="0"/>
              </a:spcBef>
              <a:buNone/>
              <a:defRPr sz="1600" b="0"/>
            </a:lvl1pPr>
            <a:lvl2pPr marL="342900" indent="0" algn="r">
              <a:buNone/>
              <a:defRPr sz="1600" b="0"/>
            </a:lvl2pPr>
            <a:lvl3pPr marL="628650" indent="0" algn="r">
              <a:buNone/>
              <a:defRPr sz="1600" b="0"/>
            </a:lvl3pPr>
            <a:lvl4pPr marL="857250" indent="0" algn="r">
              <a:buNone/>
              <a:defRPr sz="1600" b="0"/>
            </a:lvl4pPr>
            <a:lvl5pPr marL="1085850" indent="0" algn="r">
              <a:buNone/>
              <a:defRPr sz="1600" b="0"/>
            </a:lvl5pPr>
          </a:lstStyle>
          <a:p>
            <a:pPr lvl="0">
              <a:defRPr/>
            </a:pPr>
            <a:r>
              <a:rPr lang="en-US"/>
              <a:t>Authors Name</a:t>
            </a:r>
            <a:endParaRPr/>
          </a:p>
          <a:p>
            <a:pPr lvl="0">
              <a:defRPr/>
            </a:pPr>
            <a:r>
              <a:rPr lang="en-US"/>
              <a:t>Title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userDrawn="1">
  <p:cSld name="10_end page">
    <p:bg>
      <p:bgPr shadeToTitle="0">
        <a:solidFill>
          <a:srgbClr val="0F4F97"/>
        </a:solidFill>
      </p:bgPr>
    </p:bg>
    <p:spTree>
      <p:nvGrpSpPr>
        <p:cNvPr id="1" name="" hidden="0"/>
        <p:cNvGrpSpPr/>
        <p:nvPr isPhoto="0" userDrawn="0"/>
      </p:nvGrpSpPr>
      <p:grpSpPr bwMode="auto">
        <a:xfrm>
          <a:off x="0" y="0"/>
          <a:ext cx="0" cy="0"/>
          <a:chOff x="0" y="0"/>
          <a:chExt cx="0" cy="0"/>
        </a:xfrm>
      </p:grpSpPr>
      <p:pic>
        <p:nvPicPr>
          <p:cNvPr id="4" name="Picture 2" descr="LLNL_Logo_WHT-LRG.png" hidden="0"/>
          <p:cNvPicPr>
            <a:picLocks noChangeAspect="1"/>
          </p:cNvPicPr>
          <p:nvPr isPhoto="0" userDrawn="1"/>
        </p:nvPicPr>
        <p:blipFill>
          <a:blip r:embed="rId2"/>
          <a:stretch/>
        </p:blipFill>
        <p:spPr bwMode="auto">
          <a:xfrm>
            <a:off x="721852" y="5437487"/>
            <a:ext cx="3602735" cy="60780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userDrawn="1">
  <p:cSld name="2_Title Only">
    <p:spTree>
      <p:nvGrpSpPr>
        <p:cNvPr id="1" name="" hidden="0"/>
        <p:cNvGrpSpPr/>
        <p:nvPr isPhoto="0" userDrawn="0"/>
      </p:nvGrpSpPr>
      <p:grpSpPr bwMode="auto">
        <a:xfrm>
          <a:off x="0" y="0"/>
          <a:ext cx="0" cy="0"/>
          <a:chOff x="0" y="0"/>
          <a:chExt cx="0" cy="0"/>
        </a:xfrm>
      </p:grpSpPr>
      <p:sp>
        <p:nvSpPr>
          <p:cNvPr id="4" name="Title 1" hidden="0"/>
          <p:cNvSpPr>
            <a:spLocks noGrp="1"/>
          </p:cNvSpPr>
          <p:nvPr isPhoto="0" userDrawn="0">
            <p:ph type="title" hasCustomPrompt="0"/>
          </p:nvPr>
        </p:nvSpPr>
        <p:spPr bwMode="auto"/>
        <p:txBody>
          <a:bodyPr/>
          <a:lstStyle/>
          <a:p>
            <a:pPr>
              <a:defRPr/>
            </a:pPr>
            <a:r>
              <a:rPr lang="en-US"/>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userDrawn="1">
  <p:cSld name="3_Title and Content">
    <p:spTree>
      <p:nvGrpSpPr>
        <p:cNvPr id="1" name="" hidden="0"/>
        <p:cNvGrpSpPr/>
        <p:nvPr isPhoto="0" userDrawn="0"/>
      </p:nvGrpSpPr>
      <p:grpSpPr bwMode="auto">
        <a:xfrm>
          <a:off x="0" y="0"/>
          <a:ext cx="0" cy="0"/>
          <a:chOff x="0" y="0"/>
          <a:chExt cx="0" cy="0"/>
        </a:xfrm>
      </p:grpSpPr>
      <p:sp>
        <p:nvSpPr>
          <p:cNvPr id="4" name="Content Placeholder 2" hidden="0"/>
          <p:cNvSpPr>
            <a:spLocks noGrp="1"/>
          </p:cNvSpPr>
          <p:nvPr isPhoto="0" userDrawn="0">
            <p:ph idx="1" hasCustomPrompt="0"/>
          </p:nvPr>
        </p:nvSpPr>
        <p:spPr bwMode="auto"/>
        <p:txBody>
          <a:bodyPr lIns="0" bIns="0"/>
          <a:lstStyle>
            <a:lvl1pPr>
              <a:spcBef>
                <a:spcPts val="1800"/>
              </a:spcBef>
              <a:spcAft>
                <a:spcPts val="0"/>
              </a:spcAft>
              <a:defRPr/>
            </a:lvl1pPr>
            <a:lvl2pPr>
              <a:spcAft>
                <a:spcPts val="0"/>
              </a:spcAft>
              <a:defRPr/>
            </a:lvl2pPr>
            <a:lvl3pPr>
              <a:spcAft>
                <a:spcPts val="0"/>
              </a:spcAft>
              <a:defRPr/>
            </a:lvl3pPr>
            <a:lvl4pPr>
              <a:spcAft>
                <a:spcPts val="0"/>
              </a:spcAft>
              <a:defRPr/>
            </a:lvl4pPr>
            <a:lvl5pPr>
              <a:spcAft>
                <a:spcPts val="0"/>
              </a:spcAft>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5" name="Title Placeholder 1" hidden="0"/>
          <p:cNvSpPr>
            <a:spLocks noGrp="1"/>
          </p:cNvSpPr>
          <p:nvPr isPhoto="0" userDrawn="0">
            <p:ph type="title" hasCustomPrompt="0"/>
          </p:nvPr>
        </p:nvSpPr>
        <p:spPr bwMode="auto">
          <a:xfrm>
            <a:off x="457200" y="219509"/>
            <a:ext cx="8229600" cy="1008771"/>
          </a:xfrm>
          <a:prstGeom prst="rect">
            <a:avLst/>
          </a:prstGeom>
        </p:spPr>
        <p:txBody>
          <a:bodyPr vert="horz" lIns="0" rIns="45720" rtlCol="0" anchor="ctr" anchorCtr="0">
            <a:noAutofit/>
          </a:bodyPr>
          <a:lstStyle/>
          <a:p>
            <a:pPr>
              <a:defRPr/>
            </a:pPr>
            <a:r>
              <a:rPr lang="en-US"/>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userDrawn="1">
  <p:cSld name="4_Title with side-text-Left">
    <p:spTree>
      <p:nvGrpSpPr>
        <p:cNvPr id="1" name="" hidden="0"/>
        <p:cNvGrpSpPr/>
        <p:nvPr isPhoto="0" userDrawn="0"/>
      </p:nvGrpSpPr>
      <p:grpSpPr bwMode="auto">
        <a:xfrm>
          <a:off x="0" y="0"/>
          <a:ext cx="0" cy="0"/>
          <a:chOff x="0" y="0"/>
          <a:chExt cx="0" cy="0"/>
        </a:xfrm>
      </p:grpSpPr>
      <p:sp>
        <p:nvSpPr>
          <p:cNvPr id="4" name="Title 1" hidden="0"/>
          <p:cNvSpPr>
            <a:spLocks noGrp="1"/>
          </p:cNvSpPr>
          <p:nvPr isPhoto="0" userDrawn="0">
            <p:ph type="title" hasCustomPrompt="0"/>
          </p:nvPr>
        </p:nvSpPr>
        <p:spPr bwMode="auto"/>
        <p:txBody>
          <a:bodyPr/>
          <a:lstStyle>
            <a:lvl1pPr>
              <a:lnSpc>
                <a:spcPct val="90000"/>
              </a:lnSpc>
              <a:defRPr/>
            </a:lvl1pPr>
          </a:lstStyle>
          <a:p>
            <a:pPr>
              <a:defRPr/>
            </a:pPr>
            <a:r>
              <a:rPr lang="en-US"/>
              <a:t>Click to edit Master title style</a:t>
            </a:r>
            <a:endParaRPr lang="en-US"/>
          </a:p>
        </p:txBody>
      </p:sp>
      <p:sp>
        <p:nvSpPr>
          <p:cNvPr id="5" name="Content Placeholder 2" hidden="0"/>
          <p:cNvSpPr>
            <a:spLocks noGrp="1"/>
          </p:cNvSpPr>
          <p:nvPr isPhoto="0" userDrawn="0">
            <p:ph idx="1" hasCustomPrompt="0"/>
          </p:nvPr>
        </p:nvSpPr>
        <p:spPr bwMode="auto">
          <a:xfrm>
            <a:off x="465826" y="1436688"/>
            <a:ext cx="3968496" cy="4881532"/>
          </a:xfrm>
        </p:spPr>
        <p:txBody>
          <a:bodyPr/>
          <a:lstStyle>
            <a:lvl1pPr>
              <a:spcBef>
                <a:spcPts val="1200"/>
              </a:spcBef>
              <a:spcAft>
                <a:spcPts val="600"/>
              </a:spcAft>
              <a:defRPr/>
            </a:lvl1pPr>
            <a:lvl2pPr>
              <a:spcAft>
                <a:spcPts val="600"/>
              </a:spcAft>
              <a:defRPr/>
            </a:lvl2pPr>
            <a:lvl3pPr>
              <a:spcAft>
                <a:spcPts val="600"/>
              </a:spcAft>
              <a:defRPr/>
            </a:lvl3pPr>
            <a:lvl4pPr>
              <a:spcAft>
                <a:spcPts val="600"/>
              </a:spcAft>
              <a:defRPr/>
            </a:lvl4pPr>
            <a:lvl5pPr>
              <a:spcAft>
                <a:spcPts val="600"/>
              </a:spcAft>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userDrawn="1">
  <p:cSld name="5_Title with side-text-Right">
    <p:spTree>
      <p:nvGrpSpPr>
        <p:cNvPr id="1" name="" hidden="0"/>
        <p:cNvGrpSpPr/>
        <p:nvPr isPhoto="0" userDrawn="0"/>
      </p:nvGrpSpPr>
      <p:grpSpPr bwMode="auto">
        <a:xfrm>
          <a:off x="0" y="0"/>
          <a:ext cx="0" cy="0"/>
          <a:chOff x="0" y="0"/>
          <a:chExt cx="0" cy="0"/>
        </a:xfrm>
      </p:grpSpPr>
      <p:sp>
        <p:nvSpPr>
          <p:cNvPr id="4" name="Title 1" hidden="0"/>
          <p:cNvSpPr>
            <a:spLocks noGrp="1"/>
          </p:cNvSpPr>
          <p:nvPr isPhoto="0" userDrawn="0">
            <p:ph type="title" hasCustomPrompt="0"/>
          </p:nvPr>
        </p:nvSpPr>
        <p:spPr bwMode="auto"/>
        <p:txBody>
          <a:bodyPr/>
          <a:lstStyle>
            <a:lvl1pPr>
              <a:lnSpc>
                <a:spcPct val="90000"/>
              </a:lnSpc>
              <a:defRPr/>
            </a:lvl1pPr>
          </a:lstStyle>
          <a:p>
            <a:pPr>
              <a:defRPr/>
            </a:pPr>
            <a:r>
              <a:rPr lang="en-US"/>
              <a:t>Click to edit Master title style</a:t>
            </a:r>
            <a:endParaRPr lang="en-US"/>
          </a:p>
        </p:txBody>
      </p:sp>
      <p:sp>
        <p:nvSpPr>
          <p:cNvPr id="5" name="Content Placeholder 2" hidden="0"/>
          <p:cNvSpPr>
            <a:spLocks noGrp="1"/>
          </p:cNvSpPr>
          <p:nvPr isPhoto="0" userDrawn="0">
            <p:ph idx="1" hasCustomPrompt="0"/>
          </p:nvPr>
        </p:nvSpPr>
        <p:spPr bwMode="auto">
          <a:xfrm>
            <a:off x="4726214" y="1436688"/>
            <a:ext cx="3968496" cy="4881532"/>
          </a:xfrm>
        </p:spPr>
        <p:txBody>
          <a:bodyPr/>
          <a:lstStyle>
            <a:lvl1pPr>
              <a:spcBef>
                <a:spcPts val="1200"/>
              </a:spcBef>
              <a:spcAft>
                <a:spcPts val="600"/>
              </a:spcAft>
              <a:defRPr/>
            </a:lvl1pPr>
            <a:lvl2pPr>
              <a:spcAft>
                <a:spcPts val="600"/>
              </a:spcAft>
              <a:defRPr/>
            </a:lvl2pPr>
            <a:lvl3pPr>
              <a:spcAft>
                <a:spcPts val="600"/>
              </a:spcAft>
              <a:defRPr/>
            </a:lvl3pPr>
            <a:lvl4pPr>
              <a:spcAft>
                <a:spcPts val="600"/>
              </a:spcAft>
              <a:defRPr/>
            </a:lvl4pPr>
            <a:lvl5pPr>
              <a:spcAft>
                <a:spcPts val="600"/>
              </a:spcAft>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userDrawn="1">
  <p:cSld name="6_Title with side-by-side text">
    <p:spTree>
      <p:nvGrpSpPr>
        <p:cNvPr id="1" name="" hidden="0"/>
        <p:cNvGrpSpPr/>
        <p:nvPr isPhoto="0" userDrawn="0"/>
      </p:nvGrpSpPr>
      <p:grpSpPr bwMode="auto">
        <a:xfrm>
          <a:off x="0" y="0"/>
          <a:ext cx="0" cy="0"/>
          <a:chOff x="0" y="0"/>
          <a:chExt cx="0" cy="0"/>
        </a:xfrm>
      </p:grpSpPr>
      <p:sp>
        <p:nvSpPr>
          <p:cNvPr id="4" name="Title 1" hidden="0"/>
          <p:cNvSpPr>
            <a:spLocks noGrp="1"/>
          </p:cNvSpPr>
          <p:nvPr isPhoto="0" userDrawn="0">
            <p:ph type="title" hasCustomPrompt="0"/>
          </p:nvPr>
        </p:nvSpPr>
        <p:spPr bwMode="auto"/>
        <p:txBody>
          <a:bodyPr/>
          <a:lstStyle>
            <a:lvl1pPr>
              <a:lnSpc>
                <a:spcPct val="90000"/>
              </a:lnSpc>
              <a:defRPr/>
            </a:lvl1pPr>
          </a:lstStyle>
          <a:p>
            <a:pPr>
              <a:defRPr/>
            </a:pPr>
            <a:r>
              <a:rPr lang="en-US"/>
              <a:t>Click to edit Master title style</a:t>
            </a:r>
            <a:endParaRPr lang="en-US"/>
          </a:p>
        </p:txBody>
      </p:sp>
      <p:sp>
        <p:nvSpPr>
          <p:cNvPr id="5" name="Content Placeholder 2" hidden="0"/>
          <p:cNvSpPr>
            <a:spLocks noGrp="1"/>
          </p:cNvSpPr>
          <p:nvPr isPhoto="0" userDrawn="0">
            <p:ph idx="1" hasCustomPrompt="0"/>
          </p:nvPr>
        </p:nvSpPr>
        <p:spPr bwMode="auto">
          <a:xfrm>
            <a:off x="465826" y="1436688"/>
            <a:ext cx="3968496" cy="4881532"/>
          </a:xfrm>
        </p:spPr>
        <p:txBody>
          <a:bodyPr/>
          <a:lstStyle>
            <a:lvl1pPr>
              <a:spcBef>
                <a:spcPts val="1200"/>
              </a:spcBef>
              <a:spcAft>
                <a:spcPts val="600"/>
              </a:spcAft>
              <a:defRPr/>
            </a:lvl1pPr>
            <a:lvl2pPr>
              <a:spcAft>
                <a:spcPts val="600"/>
              </a:spcAft>
              <a:defRPr/>
            </a:lvl2pPr>
            <a:lvl3pPr>
              <a:spcAft>
                <a:spcPts val="600"/>
              </a:spcAft>
              <a:defRPr/>
            </a:lvl3pPr>
            <a:lvl4pPr>
              <a:spcAft>
                <a:spcPts val="600"/>
              </a:spcAft>
              <a:defRPr/>
            </a:lvl4pPr>
            <a:lvl5pPr>
              <a:spcAft>
                <a:spcPts val="600"/>
              </a:spcAft>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6" name="Content Placeholder 2" hidden="0"/>
          <p:cNvSpPr>
            <a:spLocks noGrp="1"/>
          </p:cNvSpPr>
          <p:nvPr isPhoto="0" userDrawn="0">
            <p:ph idx="10" hasCustomPrompt="0"/>
          </p:nvPr>
        </p:nvSpPr>
        <p:spPr bwMode="auto">
          <a:xfrm>
            <a:off x="4718649" y="1436688"/>
            <a:ext cx="3968496" cy="4881532"/>
          </a:xfrm>
        </p:spPr>
        <p:txBody>
          <a:bodyPr/>
          <a:lstStyle>
            <a:lvl1pPr>
              <a:spcBef>
                <a:spcPts val="1200"/>
              </a:spcBef>
              <a:spcAft>
                <a:spcPts val="600"/>
              </a:spcAft>
              <a:defRPr/>
            </a:lvl1pPr>
            <a:lvl2pPr>
              <a:spcAft>
                <a:spcPts val="600"/>
              </a:spcAft>
              <a:defRPr/>
            </a:lvl2pPr>
            <a:lvl3pPr>
              <a:spcAft>
                <a:spcPts val="600"/>
              </a:spcAft>
              <a:defRPr/>
            </a:lvl3pPr>
            <a:lvl4pPr>
              <a:spcAft>
                <a:spcPts val="600"/>
              </a:spcAft>
              <a:defRPr/>
            </a:lvl4pPr>
            <a:lvl5pPr>
              <a:spcAft>
                <a:spcPts val="600"/>
              </a:spcAft>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userDrawn="1">
  <p:cSld name="7_Full Image with Title">
    <p:spTree>
      <p:nvGrpSpPr>
        <p:cNvPr id="1" name="" hidden="0"/>
        <p:cNvGrpSpPr/>
        <p:nvPr isPhoto="0" userDrawn="0"/>
      </p:nvGrpSpPr>
      <p:grpSpPr bwMode="auto">
        <a:xfrm>
          <a:off x="0" y="0"/>
          <a:ext cx="0" cy="0"/>
          <a:chOff x="0" y="0"/>
          <a:chExt cx="0" cy="0"/>
        </a:xfrm>
      </p:grpSpPr>
      <p:sp>
        <p:nvSpPr>
          <p:cNvPr id="4" name="Picture Placeholder 3" hidden="0"/>
          <p:cNvSpPr>
            <a:spLocks noGrp="1"/>
          </p:cNvSpPr>
          <p:nvPr isPhoto="0" userDrawn="0">
            <p:ph type="pic" sz="quarter" idx="10" hasCustomPrompt="0"/>
          </p:nvPr>
        </p:nvSpPr>
        <p:spPr bwMode="auto">
          <a:xfrm>
            <a:off x="0" y="0"/>
            <a:ext cx="9144000" cy="6349042"/>
          </a:xfrm>
        </p:spPr>
        <p:txBody>
          <a:bodyPr/>
          <a:lstStyle/>
          <a:p>
            <a:pPr>
              <a:defRPr/>
            </a:pPr>
            <a:r>
              <a:rPr lang="en-US"/>
              <a:t>Click icon to add picture</a:t>
            </a:r>
            <a:endParaRPr lang="en-US"/>
          </a:p>
        </p:txBody>
      </p:sp>
      <p:sp>
        <p:nvSpPr>
          <p:cNvPr id="5" name="Title 5" hidden="0"/>
          <p:cNvSpPr>
            <a:spLocks noGrp="1"/>
          </p:cNvSpPr>
          <p:nvPr isPhoto="0" userDrawn="0">
            <p:ph type="title" hasCustomPrompt="0"/>
          </p:nvPr>
        </p:nvSpPr>
        <p:spPr bwMode="auto">
          <a:xfrm>
            <a:off x="1" y="2"/>
            <a:ext cx="9143999" cy="1228907"/>
          </a:xfrm>
          <a:prstGeom prst="rect">
            <a:avLst/>
          </a:prstGeom>
          <a:solidFill>
            <a:schemeClr val="bg1"/>
          </a:solidFill>
        </p:spPr>
        <p:txBody>
          <a:bodyPr vert="horz" lIns="457200" rIns="45720" rtlCol="0" anchor="ctr" anchorCtr="0">
            <a:normAutofit/>
          </a:bodyPr>
          <a:lstStyle>
            <a:lvl1pPr marL="233363" indent="0" algn="l">
              <a:lnSpc>
                <a:spcPct val="90000"/>
              </a:lnSpc>
              <a:spcBef>
                <a:spcPts val="0"/>
              </a:spcBef>
              <a:buNone/>
              <a:defRPr lang="en-US" sz="3200" b="1">
                <a:solidFill>
                  <a:schemeClr val="accent1">
                    <a:lumMod val="75000"/>
                  </a:schemeClr>
                </a:solidFill>
                <a:latin typeface="Calibri"/>
                <a:ea typeface="+mj-ea"/>
                <a:cs typeface="Calibri"/>
              </a:defRPr>
            </a:lvl1pPr>
          </a:lstStyle>
          <a:p>
            <a:pPr marL="0" marR="0" lvl="0" indent="0" algn="l" defTabSz="914400">
              <a:lnSpc>
                <a:spcPct val="100000"/>
              </a:lnSpc>
              <a:spcBef>
                <a:spcPts val="0"/>
              </a:spcBef>
              <a:spcAft>
                <a:spcPts val="0"/>
              </a:spcAft>
              <a:buClrTx/>
              <a:buSzTx/>
              <a:buFontTx/>
              <a:buNone/>
              <a:defRPr/>
            </a:pPr>
            <a:r>
              <a:rPr lang="en-US"/>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userDrawn="1">
  <p:cSld name="8_Full Image">
    <p:spTree>
      <p:nvGrpSpPr>
        <p:cNvPr id="1" name="" hidden="0"/>
        <p:cNvGrpSpPr/>
        <p:nvPr isPhoto="0" userDrawn="0"/>
      </p:nvGrpSpPr>
      <p:grpSpPr bwMode="auto">
        <a:xfrm>
          <a:off x="0" y="0"/>
          <a:ext cx="0" cy="0"/>
          <a:chOff x="0" y="0"/>
          <a:chExt cx="0" cy="0"/>
        </a:xfrm>
      </p:grpSpPr>
      <p:sp>
        <p:nvSpPr>
          <p:cNvPr id="4" name="Picture Placeholder 3" hidden="0"/>
          <p:cNvSpPr>
            <a:spLocks noGrp="1"/>
          </p:cNvSpPr>
          <p:nvPr isPhoto="0" userDrawn="0">
            <p:ph type="pic" sz="quarter" idx="10" hasCustomPrompt="0"/>
          </p:nvPr>
        </p:nvSpPr>
        <p:spPr bwMode="auto">
          <a:xfrm>
            <a:off x="0" y="0"/>
            <a:ext cx="9144000" cy="6349042"/>
          </a:xfrm>
        </p:spPr>
        <p:txBody>
          <a:bodyPr/>
          <a:lstStyle/>
          <a:p>
            <a:pPr>
              <a:defRPr/>
            </a:pPr>
            <a:r>
              <a:rPr lang="en-US"/>
              <a:t>Click icon to add picture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blank" userDrawn="1">
  <p:cSld name="9_Blank">
    <p:spTree>
      <p:nvGrpSpPr>
        <p:cNvPr id="1" name="" hidden="0"/>
        <p:cNvGrpSpPr/>
        <p:nvPr isPhoto="0" userDrawn="0"/>
      </p:nvGrpSpPr>
      <p:grpSpPr bwMode="auto">
        <a:xfrm>
          <a:off x="0" y="0"/>
          <a:ext cx="0" cy="0"/>
          <a:chOff x="0" y="0"/>
          <a:chExt cx="0" cy="0"/>
        </a:xfrm>
      </p:grpSpPr>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2" Type="http://schemas.openxmlformats.org/officeDocument/2006/relationships/image" Target="../media/image2.png"/><Relationship Id="rId13"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p:cSld name="">
    <p:bg>
      <p:bgPr shadeToTitle="0">
        <a:solidFill>
          <a:schemeClr val="bg1"/>
        </a:solidFill>
      </p:bgPr>
    </p:bg>
    <p:spTree>
      <p:nvGrpSpPr>
        <p:cNvPr id="1" name="" hidden="0"/>
        <p:cNvGrpSpPr/>
        <p:nvPr isPhoto="0" userDrawn="0"/>
      </p:nvGrpSpPr>
      <p:grpSpPr bwMode="auto">
        <a:xfrm>
          <a:off x="0" y="0"/>
          <a:ext cx="0" cy="0"/>
          <a:chOff x="0" y="0"/>
          <a:chExt cx="0" cy="0"/>
        </a:xfrm>
      </p:grpSpPr>
      <p:sp>
        <p:nvSpPr>
          <p:cNvPr id="4" name="Rectangle 19" hidden="0"/>
          <p:cNvSpPr/>
          <p:nvPr isPhoto="0" userDrawn="0"/>
        </p:nvSpPr>
        <p:spPr bwMode="auto">
          <a:xfrm>
            <a:off x="0" y="6355080"/>
            <a:ext cx="9144000" cy="502920"/>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Ins="0" rtlCol="0" anchor="ctr"/>
          <a:lstStyle/>
          <a:p>
            <a:pPr algn="ctr">
              <a:defRPr/>
            </a:pPr>
            <a:endParaRPr lang="en-US" sz="1800">
              <a:latin typeface="Arial"/>
            </a:endParaRPr>
          </a:p>
        </p:txBody>
      </p:sp>
      <p:pic>
        <p:nvPicPr>
          <p:cNvPr id="5" name="Picture 7" hidden="0"/>
          <p:cNvPicPr>
            <a:picLocks noChangeAspect="1"/>
          </p:cNvPicPr>
          <p:nvPr isPhoto="0" userDrawn="1"/>
        </p:nvPicPr>
        <p:blipFill>
          <a:blip r:embed="rId12"/>
          <a:stretch/>
        </p:blipFill>
        <p:spPr bwMode="auto">
          <a:xfrm>
            <a:off x="128016" y="6492240"/>
            <a:ext cx="2743200" cy="283464"/>
          </a:xfrm>
          <a:prstGeom prst="rect">
            <a:avLst/>
          </a:prstGeom>
        </p:spPr>
      </p:pic>
      <p:sp>
        <p:nvSpPr>
          <p:cNvPr id="6" name="Text Placeholder 2" hidden="0"/>
          <p:cNvSpPr>
            <a:spLocks noGrp="1"/>
          </p:cNvSpPr>
          <p:nvPr isPhoto="0" userDrawn="0">
            <p:ph type="body" idx="1" hasCustomPrompt="0"/>
          </p:nvPr>
        </p:nvSpPr>
        <p:spPr bwMode="auto">
          <a:xfrm>
            <a:off x="457200" y="1441524"/>
            <a:ext cx="8229600" cy="4906889"/>
          </a:xfrm>
          <a:prstGeom prst="rect">
            <a:avLst/>
          </a:prstGeom>
        </p:spPr>
        <p:txBody>
          <a:bodyPr vert="horz" lIns="0" tIns="0" rIns="0" bIns="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7" name="Rectangle 9" hidden="0"/>
          <p:cNvSpPr/>
          <p:nvPr isPhoto="0" userDrawn="0"/>
        </p:nvSpPr>
        <p:spPr bwMode="invGray">
          <a:xfrm>
            <a:off x="1" y="6355080"/>
            <a:ext cx="9144000" cy="45720"/>
          </a:xfrm>
          <a:prstGeom prst="rect">
            <a:avLst/>
          </a:prstGeom>
          <a:solidFill>
            <a:srgbClr val="FFFFFF"/>
          </a:solidFill>
          <a:ln w="48000" cap="flat" cmpd="thickThin" algn="ctr">
            <a:noFill/>
            <a:prstDash val="solid"/>
          </a:ln>
          <a:effectLst>
            <a:outerShdw blurRad="31750" dist="10160" dir="5400000" rotWithShape="0" algn="tl">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defRPr/>
            </a:pPr>
            <a:endParaRPr lang="en-US" sz="1800">
              <a:latin typeface="Arial"/>
            </a:endParaRPr>
          </a:p>
        </p:txBody>
      </p:sp>
      <p:sp>
        <p:nvSpPr>
          <p:cNvPr id="8" name="Slide Number Placeholder 7" hidden="0"/>
          <p:cNvSpPr>
            <a:spLocks noAdjustHandles="0" noChangeArrowheads="0"/>
          </p:cNvSpPr>
          <p:nvPr isPhoto="0" userDrawn="0"/>
        </p:nvSpPr>
        <p:spPr bwMode="auto">
          <a:xfrm>
            <a:off x="8826124" y="6403254"/>
            <a:ext cx="317877" cy="454747"/>
          </a:xfrm>
          <a:prstGeom prst="rect">
            <a:avLst/>
          </a:prstGeom>
        </p:spPr>
        <p:txBody>
          <a:bodyPr rIns="45720" anchor="ctr" anchorCtr="0"/>
          <a:lstStyle/>
          <a:p>
            <a:pPr marL="0" marR="0" lvl="0" indent="0" algn="r" defTabSz="457200">
              <a:lnSpc>
                <a:spcPct val="100000"/>
              </a:lnSpc>
              <a:spcBef>
                <a:spcPts val="0"/>
              </a:spcBef>
              <a:spcAft>
                <a:spcPts val="0"/>
              </a:spcAft>
              <a:buClrTx/>
              <a:buSzTx/>
              <a:buFontTx/>
              <a:buNone/>
              <a:defRPr/>
            </a:pPr>
            <a:fld id="{EAD690BD-BADF-4FBD-97E7-557E707EBBB2}" type="slidenum">
              <a:rPr lang="en-US" sz="1000" b="0" i="0" u="none" strike="noStrike" cap="none" spc="0">
                <a:ln>
                  <a:noFill/>
                </a:ln>
                <a:solidFill>
                  <a:schemeClr val="tx1">
                    <a:lumMod val="65000"/>
                    <a:lumOff val="35000"/>
                  </a:schemeClr>
                </a:solidFill>
                <a:latin typeface="Calibri"/>
                <a:ea typeface="+mn-ea"/>
                <a:cs typeface="Calibri"/>
              </a:rPr>
              <a:t>6</a:t>
            </a:fld>
            <a:endParaRPr lang="en-US" sz="1000" b="0" i="0" u="none" strike="noStrike" cap="none" spc="0">
              <a:ln>
                <a:noFill/>
              </a:ln>
              <a:solidFill>
                <a:schemeClr val="tx1">
                  <a:lumMod val="65000"/>
                  <a:lumOff val="35000"/>
                </a:schemeClr>
              </a:solidFill>
              <a:latin typeface="Calibri"/>
              <a:ea typeface="+mn-ea"/>
              <a:cs typeface="Calibri"/>
            </a:endParaRPr>
          </a:p>
        </p:txBody>
      </p:sp>
      <p:sp>
        <p:nvSpPr>
          <p:cNvPr id="9" name="TextBox 13" hidden="0"/>
          <p:cNvSpPr>
            <a:spLocks noAdjustHandles="0" noChangeArrowheads="0"/>
          </p:cNvSpPr>
          <p:nvPr isPhoto="0" userDrawn="0"/>
        </p:nvSpPr>
        <p:spPr bwMode="auto">
          <a:xfrm>
            <a:off x="484954" y="6698648"/>
            <a:ext cx="873871" cy="92333"/>
          </a:xfrm>
          <a:prstGeom prst="rect">
            <a:avLst/>
          </a:prstGeom>
          <a:noFill/>
        </p:spPr>
        <p:txBody>
          <a:bodyPr wrap="square" lIns="0" tIns="0" rIns="0" bIns="0" rtlCol="0" anchor="b" anchorCtr="0">
            <a:spAutoFit/>
          </a:bodyPr>
          <a:lstStyle/>
          <a:p>
            <a:pPr algn="l">
              <a:defRPr/>
            </a:pPr>
            <a:r>
              <a:rPr lang="en-US" sz="600">
                <a:latin typeface="Arial"/>
                <a:cs typeface="Arial"/>
              </a:rPr>
              <a:t>LLNL-PRES-811975</a:t>
            </a:r>
            <a:endParaRPr/>
          </a:p>
        </p:txBody>
      </p:sp>
      <p:sp>
        <p:nvSpPr>
          <p:cNvPr id="10" name="Title Placeholder 1" hidden="0"/>
          <p:cNvSpPr>
            <a:spLocks noGrp="1"/>
          </p:cNvSpPr>
          <p:nvPr isPhoto="0" userDrawn="0">
            <p:ph type="title" hasCustomPrompt="0"/>
          </p:nvPr>
        </p:nvSpPr>
        <p:spPr bwMode="auto">
          <a:xfrm>
            <a:off x="457200" y="220136"/>
            <a:ext cx="8229600" cy="1005840"/>
          </a:xfrm>
          <a:prstGeom prst="rect">
            <a:avLst/>
          </a:prstGeom>
        </p:spPr>
        <p:txBody>
          <a:bodyPr vert="horz" lIns="0" rIns="45720" rtlCol="0" anchor="ctr" anchorCtr="0">
            <a:noAutofit/>
          </a:bodyPr>
          <a:lstStyle/>
          <a:p>
            <a:pPr>
              <a:defRPr/>
            </a:pPr>
            <a:r>
              <a:rPr lang="en-US"/>
              <a:t>Click to edit Master title style</a:t>
            </a:r>
            <a:endParaRPr lang="en-US"/>
          </a:p>
        </p:txBody>
      </p:sp>
      <p:cxnSp>
        <p:nvCxnSpPr>
          <p:cNvPr id="11" name="Straight Connector 4" hidden="0"/>
          <p:cNvCxnSpPr>
            <a:cxnSpLocks/>
          </p:cNvCxnSpPr>
          <p:nvPr isPhoto="0" userDrawn="0"/>
        </p:nvCxnSpPr>
        <p:spPr bwMode="auto">
          <a:xfrm>
            <a:off x="-6058" y="1267155"/>
            <a:ext cx="9150059" cy="0"/>
          </a:xfrm>
          <a:prstGeom prst="line">
            <a:avLst/>
          </a:prstGeom>
          <a:ln w="38100" cmpd="sng">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pic>
        <p:nvPicPr>
          <p:cNvPr id="12" name="Picture 10" hidden="0"/>
          <p:cNvPicPr>
            <a:picLocks noChangeAspect="1"/>
          </p:cNvPicPr>
          <p:nvPr isPhoto="0" userDrawn="1"/>
        </p:nvPicPr>
        <p:blipFill>
          <a:blip r:embed="rId13"/>
          <a:stretch/>
        </p:blipFill>
        <p:spPr bwMode="auto">
          <a:xfrm>
            <a:off x="7909560" y="6446520"/>
            <a:ext cx="978408" cy="374904"/>
          </a:xfrm>
          <a:prstGeom prst="rect">
            <a:avLst/>
          </a:prstGeom>
        </p:spPr>
      </p:pic>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1"/>
  <p:txStyles>
    <p:titleStyle>
      <a:lvl1pPr algn="l">
        <a:lnSpc>
          <a:spcPct val="90000"/>
        </a:lnSpc>
        <a:spcBef>
          <a:spcPts val="0"/>
        </a:spcBef>
        <a:buNone/>
        <a:defRPr sz="3200" b="1">
          <a:solidFill>
            <a:schemeClr val="accent1">
              <a:lumMod val="75000"/>
            </a:schemeClr>
          </a:solidFill>
          <a:latin typeface="Calibri"/>
          <a:ea typeface="+mj-ea"/>
          <a:cs typeface="Calibri"/>
        </a:defRPr>
      </a:lvl1pPr>
    </p:titleStyle>
    <p:bodyStyle>
      <a:lvl1pPr marL="285750" indent="-228600" algn="l">
        <a:spcBef>
          <a:spcPts val="1800"/>
        </a:spcBef>
        <a:spcAft>
          <a:spcPts val="0"/>
        </a:spcAft>
        <a:buClr>
          <a:schemeClr val="accent1">
            <a:lumMod val="75000"/>
          </a:schemeClr>
        </a:buClr>
        <a:buSzPct val="90000"/>
        <a:buFont typeface="Wingdings"/>
        <a:buChar char="§"/>
        <a:defRPr sz="2400" b="0">
          <a:solidFill>
            <a:schemeClr val="tx1"/>
          </a:solidFill>
          <a:latin typeface="Calibri"/>
          <a:ea typeface="+mn-ea"/>
          <a:cs typeface="Calibri"/>
        </a:defRPr>
      </a:lvl1pPr>
      <a:lvl2pPr marL="628650" indent="-285750" algn="l">
        <a:spcBef>
          <a:spcPts val="0"/>
        </a:spcBef>
        <a:spcAft>
          <a:spcPts val="0"/>
        </a:spcAft>
        <a:buClrTx/>
        <a:buSzPct val="90000"/>
        <a:buFont typeface="Calibri"/>
        <a:buChar char="—"/>
        <a:defRPr sz="2000">
          <a:solidFill>
            <a:schemeClr val="tx1"/>
          </a:solidFill>
          <a:latin typeface="Calibri"/>
          <a:ea typeface="+mn-ea"/>
          <a:cs typeface="Calibri"/>
        </a:defRPr>
      </a:lvl2pPr>
      <a:lvl3pPr marL="800100" indent="-171450" algn="l">
        <a:spcBef>
          <a:spcPts val="0"/>
        </a:spcBef>
        <a:spcAft>
          <a:spcPts val="0"/>
        </a:spcAft>
        <a:buClrTx/>
        <a:buSzPct val="90000"/>
        <a:buFont typeface="Arial"/>
        <a:buChar char="•"/>
        <a:defRPr sz="1800">
          <a:solidFill>
            <a:schemeClr val="tx1"/>
          </a:solidFill>
          <a:latin typeface="Calibri"/>
          <a:ea typeface="+mn-ea"/>
          <a:cs typeface="Calibri"/>
        </a:defRPr>
      </a:lvl3pPr>
      <a:lvl4pPr marL="1028700" indent="-171450" algn="l">
        <a:spcBef>
          <a:spcPts val="0"/>
        </a:spcBef>
        <a:spcAft>
          <a:spcPts val="0"/>
        </a:spcAft>
        <a:buClrTx/>
        <a:buSzPct val="100000"/>
        <a:buFont typeface="Lucida Grande"/>
        <a:buChar char="–"/>
        <a:defRPr sz="1600">
          <a:solidFill>
            <a:schemeClr val="tx1"/>
          </a:solidFill>
          <a:latin typeface="Calibri"/>
          <a:ea typeface="+mn-ea"/>
          <a:cs typeface="Calibri"/>
        </a:defRPr>
      </a:lvl4pPr>
      <a:lvl5pPr marL="1257300" indent="-171450" algn="l">
        <a:spcBef>
          <a:spcPts val="0"/>
        </a:spcBef>
        <a:spcAft>
          <a:spcPts val="0"/>
        </a:spcAft>
        <a:buClrTx/>
        <a:buFont typeface="Arial"/>
        <a:buChar char="•"/>
        <a:defRPr lang="en-US" sz="1600">
          <a:solidFill>
            <a:schemeClr val="tx1"/>
          </a:solidFill>
          <a:latin typeface="Calibri"/>
          <a:ea typeface="+mn-ea"/>
          <a:cs typeface="Calibri"/>
        </a:defRPr>
        <a:tabLst>
          <a:tab pos="1200150" algn="l"/>
        </a:tabLst>
      </a:lvl5pPr>
      <a:lvl6pPr marL="1627632" indent="-182880" algn="l">
        <a:spcBef>
          <a:spcPts val="0"/>
        </a:spcBef>
        <a:buClr>
          <a:schemeClr val="accent6"/>
        </a:buClr>
        <a:buSzPct val="100000"/>
        <a:buFont typeface="Wingdings 2"/>
        <a:buChar char=""/>
        <a:defRPr sz="2000">
          <a:solidFill>
            <a:schemeClr val="tx1"/>
          </a:solidFill>
          <a:latin typeface="+mn-lt"/>
          <a:ea typeface="+mn-ea"/>
          <a:cs typeface="+mn-cs"/>
        </a:defRPr>
      </a:lvl6pPr>
      <a:lvl7pPr marL="1828800" indent="-182880" algn="l">
        <a:spcBef>
          <a:spcPts val="0"/>
        </a:spcBef>
        <a:buClr>
          <a:schemeClr val="accent1"/>
        </a:buClr>
        <a:buSzPct val="100000"/>
        <a:buFont typeface="Wingdings 2"/>
        <a:buChar char=""/>
        <a:defRPr sz="1800">
          <a:solidFill>
            <a:schemeClr val="tx1"/>
          </a:solidFill>
          <a:latin typeface="+mn-lt"/>
          <a:ea typeface="+mn-ea"/>
          <a:cs typeface="+mn-cs"/>
        </a:defRPr>
      </a:lvl7pPr>
      <a:lvl8pPr marL="2029968" indent="-182880" algn="l">
        <a:spcBef>
          <a:spcPts val="0"/>
        </a:spcBef>
        <a:buClr>
          <a:schemeClr val="accent2"/>
        </a:buClr>
        <a:buFont typeface="Wingdings 2"/>
        <a:buChar char=""/>
        <a:defRPr sz="1800">
          <a:solidFill>
            <a:schemeClr val="tx1"/>
          </a:solidFill>
          <a:latin typeface="+mn-lt"/>
          <a:ea typeface="+mn-ea"/>
          <a:cs typeface="+mn-cs"/>
        </a:defRPr>
      </a:lvl8pPr>
      <a:lvl9pPr marL="2231136" indent="-182880" algn="l">
        <a:spcBef>
          <a:spcPts val="0"/>
        </a:spcBef>
        <a:buClr>
          <a:schemeClr val="accent3"/>
        </a:buClr>
        <a:buFont typeface="Wingdings 2"/>
        <a:buChar char=""/>
        <a:defRPr sz="1800">
          <a:solidFill>
            <a:schemeClr val="tx1"/>
          </a:solidFill>
          <a:latin typeface="+mn-lt"/>
          <a:ea typeface="+mn-ea"/>
          <a:cs typeface="+mn-cs"/>
        </a:defRPr>
      </a:lvl9pPr>
    </p:bodyStyle>
    <p:otherStyle>
      <a:lvl1pPr marL="0" algn="l">
        <a:defRPr>
          <a:solidFill>
            <a:schemeClr val="tx1"/>
          </a:solidFill>
          <a:latin typeface="+mn-lt"/>
          <a:ea typeface="+mn-ea"/>
          <a:cs typeface="+mn-cs"/>
        </a:defRPr>
      </a:lvl1pPr>
      <a:lvl2pPr marL="457200" algn="l">
        <a:defRPr>
          <a:solidFill>
            <a:schemeClr val="tx1"/>
          </a:solidFill>
          <a:latin typeface="+mn-lt"/>
          <a:ea typeface="+mn-ea"/>
          <a:cs typeface="+mn-cs"/>
        </a:defRPr>
      </a:lvl2pPr>
      <a:lvl3pPr marL="914400" algn="l">
        <a:defRPr>
          <a:solidFill>
            <a:schemeClr val="tx1"/>
          </a:solidFill>
          <a:latin typeface="+mn-lt"/>
          <a:ea typeface="+mn-ea"/>
          <a:cs typeface="+mn-cs"/>
        </a:defRPr>
      </a:lvl3pPr>
      <a:lvl4pPr marL="1371600" algn="l">
        <a:defRPr>
          <a:solidFill>
            <a:schemeClr val="tx1"/>
          </a:solidFill>
          <a:latin typeface="+mn-lt"/>
          <a:ea typeface="+mn-ea"/>
          <a:cs typeface="+mn-cs"/>
        </a:defRPr>
      </a:lvl4pPr>
      <a:lvl5pPr marL="1828800" algn="l">
        <a:defRPr>
          <a:solidFill>
            <a:schemeClr val="tx1"/>
          </a:solidFill>
          <a:latin typeface="+mn-lt"/>
          <a:ea typeface="+mn-ea"/>
          <a:cs typeface="+mn-cs"/>
        </a:defRPr>
      </a:lvl5pPr>
      <a:lvl6pPr marL="2286000" algn="l">
        <a:defRPr>
          <a:solidFill>
            <a:schemeClr val="tx1"/>
          </a:solidFill>
          <a:latin typeface="+mn-lt"/>
          <a:ea typeface="+mn-ea"/>
          <a:cs typeface="+mn-cs"/>
        </a:defRPr>
      </a:lvl6pPr>
      <a:lvl7pPr marL="2743200" algn="l">
        <a:defRPr>
          <a:solidFill>
            <a:schemeClr val="tx1"/>
          </a:solidFill>
          <a:latin typeface="+mn-lt"/>
          <a:ea typeface="+mn-ea"/>
          <a:cs typeface="+mn-cs"/>
        </a:defRPr>
      </a:lvl7pPr>
      <a:lvl8pPr marL="3200400" algn="l">
        <a:defRPr>
          <a:solidFill>
            <a:schemeClr val="tx1"/>
          </a:solidFill>
          <a:latin typeface="+mn-lt"/>
          <a:ea typeface="+mn-ea"/>
          <a:cs typeface="+mn-cs"/>
        </a:defRPr>
      </a:lvl8pPr>
      <a:lvl9pPr marL="3657600" algn="l">
        <a:defRPr>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png"/></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7" hidden="0"/>
          <p:cNvSpPr>
            <a:spLocks noGrp="1"/>
          </p:cNvSpPr>
          <p:nvPr isPhoto="0" userDrawn="0">
            <p:ph type="title" hasCustomPrompt="0"/>
          </p:nvPr>
        </p:nvSpPr>
        <p:spPr bwMode="auto"/>
        <p:txBody>
          <a:bodyPr/>
          <a:lstStyle/>
          <a:p>
            <a:pPr>
              <a:defRPr/>
            </a:pPr>
            <a:r>
              <a:rPr lang="en-US">
                <a:latin typeface="Calibri"/>
                <a:cs typeface="Calibri"/>
              </a:rPr>
              <a:t>Shroud: A Tool for Creating Fortran Interfaces for C++ Libraries</a:t>
            </a:r>
            <a:endParaRPr/>
          </a:p>
        </p:txBody>
      </p:sp>
      <p:sp>
        <p:nvSpPr>
          <p:cNvPr id="5" name="Text Placeholder 10" hidden="0"/>
          <p:cNvSpPr>
            <a:spLocks noGrp="1"/>
          </p:cNvSpPr>
          <p:nvPr isPhoto="0" userDrawn="0">
            <p:ph type="body" sz="quarter" idx="13" hasCustomPrompt="0"/>
          </p:nvPr>
        </p:nvSpPr>
        <p:spPr bwMode="auto"/>
        <p:txBody>
          <a:bodyPr/>
          <a:lstStyle/>
          <a:p>
            <a:pPr marL="58738" indent="-1587">
              <a:defRPr/>
            </a:pPr>
            <a:r>
              <a:rPr lang="en-US">
                <a:latin typeface="Calibri"/>
                <a:cs typeface="Calibri"/>
              </a:rPr>
              <a:t>FortranCon</a:t>
            </a:r>
            <a:r>
              <a:rPr lang="en-US">
                <a:latin typeface="Calibri"/>
                <a:cs typeface="Calibri"/>
              </a:rPr>
              <a:t> 2020</a:t>
            </a:r>
            <a:endParaRPr/>
          </a:p>
        </p:txBody>
      </p:sp>
      <p:sp>
        <p:nvSpPr>
          <p:cNvPr id="6" name="Text Placeholder 4" hidden="0"/>
          <p:cNvSpPr>
            <a:spLocks noGrp="1"/>
          </p:cNvSpPr>
          <p:nvPr isPhoto="0" userDrawn="0">
            <p:ph type="body" sz="quarter" idx="14" hasCustomPrompt="0"/>
          </p:nvPr>
        </p:nvSpPr>
        <p:spPr bwMode="auto"/>
        <p:txBody>
          <a:bodyPr/>
          <a:lstStyle/>
          <a:p>
            <a:pPr lvl="0">
              <a:defRPr/>
            </a:pPr>
            <a:r>
              <a:rPr lang="en-US"/>
              <a:t>Lee Taylor</a:t>
            </a:r>
            <a:endParaRPr/>
          </a:p>
          <a:p>
            <a:pPr lvl="0">
              <a:defRPr/>
            </a:pPr>
            <a:r>
              <a:rPr lang="en-US"/>
              <a:t>Computing Directorate</a:t>
            </a:r>
            <a:endParaRPr/>
          </a:p>
        </p:txBody>
      </p:sp>
      <p:sp>
        <p:nvSpPr>
          <p:cNvPr id="7" name="Text Placeholder 10" hidden="0"/>
          <p:cNvSpPr>
            <a:spLocks noAdjustHandles="0" noChangeArrowheads="0"/>
          </p:cNvSpPr>
          <p:nvPr isPhoto="0" userDrawn="0"/>
        </p:nvSpPr>
        <p:spPr bwMode="auto">
          <a:xfrm>
            <a:off x="492103" y="3640568"/>
            <a:ext cx="3278508" cy="397500"/>
          </a:xfrm>
          <a:prstGeom prst="rect">
            <a:avLst/>
          </a:prstGeom>
        </p:spPr>
        <p:txBody>
          <a:bodyPr vert="horz" lIns="0" tIns="91440" rIns="0" rtlCol="0" anchor="ctr" anchorCtr="0">
            <a:noAutofit/>
          </a:bodyPr>
          <a:lstStyle/>
          <a:p>
            <a:pPr lvl="0">
              <a:lnSpc>
                <a:spcPct val="80000"/>
              </a:lnSpc>
              <a:defRPr/>
            </a:pPr>
            <a:r>
              <a:rPr lang="en-US" sz="1600">
                <a:cs typeface="Lucida Handwriting"/>
              </a:rPr>
              <a:t>July  2-4, 2020</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a:xfrm>
            <a:off x="457201" y="219509"/>
            <a:ext cx="8530683" cy="1008771"/>
          </a:xfrm>
        </p:spPr>
        <p:txBody>
          <a:bodyPr/>
          <a:lstStyle/>
          <a:p>
            <a:pPr>
              <a:defRPr/>
            </a:pPr>
            <a:r>
              <a:rPr lang="en-US"/>
              <a:t>Sample YAML File</a:t>
            </a:r>
            <a:br>
              <a:rPr lang="en-US"/>
            </a:br>
            <a:r>
              <a:rPr lang="en-US" sz="2400" b="0"/>
              <a:t>Written by the developer from the library header file</a:t>
            </a:r>
            <a:endParaRPr/>
          </a:p>
        </p:txBody>
      </p:sp>
      <p:sp>
        <p:nvSpPr>
          <p:cNvPr id="5"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After prologue, much is cut-and-paste.</a:t>
            </a:r>
            <a:endParaRPr/>
          </a:p>
        </p:txBody>
      </p:sp>
      <p:sp>
        <p:nvSpPr>
          <p:cNvPr id="6" name="Rectangle 2" hidden="0"/>
          <p:cNvSpPr/>
          <p:nvPr isPhoto="0" userDrawn="0"/>
        </p:nvSpPr>
        <p:spPr bwMode="auto">
          <a:xfrm>
            <a:off x="457201" y="1814556"/>
            <a:ext cx="4499362" cy="2246769"/>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solidFill>
          </a:ln>
        </p:spPr>
        <p:txBody>
          <a:bodyPr wrap="square">
            <a:spAutoFit/>
          </a:bodyPr>
          <a:lstStyle/>
          <a:p>
            <a:pPr>
              <a:defRPr/>
            </a:pPr>
            <a:r>
              <a:rPr lang="en-US" sz="1400">
                <a:latin typeface="Consolas"/>
                <a:ea typeface="Calibri"/>
                <a:cs typeface="Courier New"/>
              </a:rPr>
              <a:t>library: pointers</a:t>
            </a:r>
            <a:endParaRPr/>
          </a:p>
          <a:p>
            <a:pPr>
              <a:defRPr/>
            </a:pPr>
            <a:r>
              <a:rPr lang="en-US" sz="1400">
                <a:latin typeface="Consolas"/>
                <a:ea typeface="Calibri"/>
                <a:cs typeface="Courier New"/>
              </a:rPr>
              <a:t>cxx_header</a:t>
            </a:r>
            <a:r>
              <a:rPr lang="en-US" sz="1400">
                <a:latin typeface="Consolas"/>
                <a:ea typeface="Calibri"/>
                <a:cs typeface="Courier New"/>
              </a:rPr>
              <a:t>: pointers.hpp</a:t>
            </a:r>
            <a:endParaRPr/>
          </a:p>
          <a:p>
            <a:pPr>
              <a:defRPr/>
            </a:pPr>
            <a:r>
              <a:rPr lang="en-US" sz="1400">
                <a:latin typeface="Consolas"/>
                <a:ea typeface="Calibri"/>
                <a:cs typeface="Courier New"/>
              </a:rPr>
              <a:t>language: </a:t>
            </a:r>
            <a:r>
              <a:rPr lang="en-US" sz="1400">
                <a:latin typeface="Consolas"/>
                <a:ea typeface="Calibri"/>
                <a:cs typeface="Courier New"/>
              </a:rPr>
              <a:t>c++</a:t>
            </a:r>
            <a:endParaRPr lang="en-US" sz="1400">
              <a:latin typeface="Consolas"/>
              <a:ea typeface="Calibri"/>
              <a:cs typeface="Courier New"/>
            </a:endParaRPr>
          </a:p>
          <a:p>
            <a:pPr>
              <a:defRPr/>
            </a:pPr>
            <a:r>
              <a:rPr lang="en-US" sz="1400">
                <a:latin typeface="Consolas"/>
                <a:ea typeface="Calibri"/>
                <a:cs typeface="Courier New"/>
              </a:rPr>
              <a:t>options:</a:t>
            </a:r>
            <a:endParaRPr/>
          </a:p>
          <a:p>
            <a:pPr>
              <a:defRPr/>
            </a:pPr>
            <a:r>
              <a:rPr lang="en-US" sz="1400">
                <a:latin typeface="Consolas"/>
                <a:ea typeface="Calibri"/>
                <a:cs typeface="Courier New"/>
              </a:rPr>
              <a:t>  debug: True</a:t>
            </a:r>
            <a:endParaRPr/>
          </a:p>
          <a:p>
            <a:pPr>
              <a:defRPr/>
            </a:pPr>
            <a:r>
              <a:rPr lang="en-US" sz="1400">
                <a:latin typeface="Consolas"/>
                <a:ea typeface="Calibri"/>
                <a:cs typeface="Courier New"/>
              </a:rPr>
              <a:t>format:</a:t>
            </a:r>
            <a:endParaRPr/>
          </a:p>
          <a:p>
            <a:pPr>
              <a:defRPr/>
            </a:pPr>
            <a:r>
              <a:rPr lang="en-US" sz="1400">
                <a:latin typeface="Consolas"/>
                <a:ea typeface="Calibri"/>
                <a:cs typeface="Courier New"/>
              </a:rPr>
              <a:t>  </a:t>
            </a:r>
            <a:r>
              <a:rPr lang="en-US" sz="1400">
                <a:latin typeface="Consolas"/>
                <a:ea typeface="Calibri"/>
                <a:cs typeface="Courier New"/>
              </a:rPr>
              <a:t>C_prefix</a:t>
            </a:r>
            <a:r>
              <a:rPr lang="en-US" sz="1400">
                <a:latin typeface="Consolas"/>
                <a:ea typeface="Calibri"/>
                <a:cs typeface="Courier New"/>
              </a:rPr>
              <a:t>: POINT_ </a:t>
            </a:r>
            <a:endParaRPr/>
          </a:p>
          <a:p>
            <a:pPr>
              <a:defRPr/>
            </a:pPr>
            <a:r>
              <a:rPr lang="en-US" sz="1400">
                <a:latin typeface="Consolas"/>
                <a:ea typeface="Calibri"/>
                <a:cs typeface="Courier New"/>
              </a:rPr>
              <a:t>declarations:</a:t>
            </a:r>
            <a:endParaRPr/>
          </a:p>
          <a:p>
            <a:pPr>
              <a:defRPr/>
            </a:pPr>
            <a:r>
              <a:rPr lang="en-US" sz="1400">
                <a:latin typeface="Consolas"/>
                <a:ea typeface="Calibri"/>
                <a:cs typeface="Courier New"/>
              </a:rPr>
              <a:t>- </a:t>
            </a:r>
            <a:r>
              <a:rPr lang="en-US" sz="1400">
                <a:latin typeface="Consolas"/>
                <a:ea typeface="Calibri"/>
                <a:cs typeface="Courier New"/>
              </a:rPr>
              <a:t>decl</a:t>
            </a:r>
            <a:r>
              <a:rPr lang="en-US" sz="1400">
                <a:latin typeface="Consolas"/>
                <a:ea typeface="Calibri"/>
                <a:cs typeface="Courier New"/>
              </a:rPr>
              <a:t>: void </a:t>
            </a:r>
            <a:r>
              <a:rPr lang="en-US" sz="1400">
                <a:latin typeface="Consolas"/>
                <a:ea typeface="Calibri"/>
                <a:cs typeface="Courier New"/>
              </a:rPr>
              <a:t>intargs_in</a:t>
            </a:r>
            <a:r>
              <a:rPr lang="en-US" sz="1400">
                <a:latin typeface="Consolas"/>
                <a:ea typeface="Calibri"/>
                <a:cs typeface="Courier New"/>
              </a:rPr>
              <a:t>(const int *</a:t>
            </a:r>
            <a:r>
              <a:rPr lang="en-US" sz="1400">
                <a:latin typeface="Consolas"/>
                <a:ea typeface="Calibri"/>
                <a:cs typeface="Courier New"/>
              </a:rPr>
              <a:t>arg</a:t>
            </a:r>
            <a:r>
              <a:rPr lang="en-US" sz="1400">
                <a:latin typeface="Consolas"/>
                <a:ea typeface="Calibri"/>
                <a:cs typeface="Courier New"/>
              </a:rPr>
              <a:t>)</a:t>
            </a:r>
            <a:endParaRPr/>
          </a:p>
          <a:p>
            <a:pPr>
              <a:defRPr/>
            </a:pPr>
            <a:r>
              <a:rPr lang="en-US" sz="1400">
                <a:latin typeface="Consolas"/>
                <a:ea typeface="Calibri"/>
                <a:cs typeface="Courier New"/>
              </a:rPr>
              <a:t>- </a:t>
            </a:r>
            <a:r>
              <a:rPr lang="en-US" sz="1400">
                <a:latin typeface="Consolas"/>
                <a:ea typeface="Calibri"/>
                <a:cs typeface="Courier New"/>
              </a:rPr>
              <a:t>decl</a:t>
            </a:r>
            <a:r>
              <a:rPr lang="en-US" sz="1400">
                <a:latin typeface="Consolas"/>
                <a:ea typeface="Calibri"/>
                <a:cs typeface="Courier New"/>
              </a:rPr>
              <a:t>: void </a:t>
            </a:r>
            <a:r>
              <a:rPr lang="en-US" sz="1400">
                <a:latin typeface="Consolas"/>
                <a:ea typeface="Calibri"/>
                <a:cs typeface="Courier New"/>
              </a:rPr>
              <a:t>intargs_inout</a:t>
            </a:r>
            <a:r>
              <a:rPr lang="en-US" sz="1400">
                <a:latin typeface="Consolas"/>
                <a:ea typeface="Calibri"/>
                <a:cs typeface="Courier New"/>
              </a:rPr>
              <a:t>(int *</a:t>
            </a:r>
            <a:r>
              <a:rPr lang="en-US" sz="1400">
                <a:latin typeface="Consolas"/>
                <a:ea typeface="Calibri"/>
                <a:cs typeface="Courier New"/>
              </a:rPr>
              <a:t>arg</a:t>
            </a:r>
            <a:r>
              <a:rPr lang="en-US" sz="1400">
                <a:latin typeface="Consolas"/>
                <a:ea typeface="Calibri"/>
                <a:cs typeface="Courier New"/>
              </a:rPr>
              <a:t>)</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4" hidden="0"/>
          <p:cNvSpPr>
            <a:spLocks noGrp="1"/>
          </p:cNvSpPr>
          <p:nvPr isPhoto="0" userDrawn="0">
            <p:ph type="title" hasCustomPrompt="0"/>
          </p:nvPr>
        </p:nvSpPr>
        <p:spPr bwMode="auto"/>
        <p:txBody>
          <a:bodyPr/>
          <a:lstStyle/>
          <a:p>
            <a:pPr>
              <a:defRPr/>
            </a:pPr>
            <a:r>
              <a:rPr lang="en-US"/>
              <a:t>Attributes Define Semantics of Arguments</a:t>
            </a:r>
            <a:br>
              <a:rPr lang="en-US"/>
            </a:br>
            <a:r>
              <a:rPr lang="en-US" sz="2400" b="0"/>
              <a:t>and function results</a:t>
            </a:r>
            <a:endParaRPr/>
          </a:p>
        </p:txBody>
      </p:sp>
      <p:sp>
        <p:nvSpPr>
          <p:cNvPr id="5" name="Content Placeholder 15" hidden="0"/>
          <p:cNvSpPr>
            <a:spLocks noGrp="1"/>
          </p:cNvSpPr>
          <p:nvPr isPhoto="0" userDrawn="0">
            <p:ph idx="1" hasCustomPrompt="0"/>
          </p:nvPr>
        </p:nvSpPr>
        <p:spPr bwMode="auto"/>
        <p:txBody>
          <a:bodyPr/>
          <a:lstStyle/>
          <a:p>
            <a:pPr>
              <a:defRPr/>
            </a:pPr>
            <a:r>
              <a:rPr lang="en-US"/>
              <a:t>intent</a:t>
            </a:r>
            <a:endParaRPr/>
          </a:p>
          <a:p>
            <a:pPr lvl="1">
              <a:defRPr/>
            </a:pPr>
            <a:r>
              <a:rPr lang="en-US"/>
              <a:t>in, out, </a:t>
            </a:r>
            <a:r>
              <a:rPr lang="en-US"/>
              <a:t>inout</a:t>
            </a:r>
            <a:endParaRPr lang="en-US"/>
          </a:p>
          <a:p>
            <a:pPr lvl="1">
              <a:defRPr/>
            </a:pPr>
            <a:r>
              <a:rPr lang="en-US"/>
              <a:t>Wrapper may require copy-in and/or copy-out</a:t>
            </a:r>
            <a:endParaRPr/>
          </a:p>
          <a:p>
            <a:pPr>
              <a:defRPr/>
            </a:pPr>
            <a:r>
              <a:rPr lang="en-US"/>
              <a:t>hidden</a:t>
            </a:r>
            <a:endParaRPr/>
          </a:p>
          <a:p>
            <a:pPr lvl="1">
              <a:defRPr/>
            </a:pPr>
            <a:r>
              <a:rPr lang="en-US"/>
              <a:t>Not part of Fortran API</a:t>
            </a:r>
            <a:endParaRPr/>
          </a:p>
          <a:p>
            <a:pPr lvl="1">
              <a:defRPr/>
            </a:pPr>
            <a:r>
              <a:rPr lang="en-US"/>
              <a:t>Typically intent(out)</a:t>
            </a:r>
            <a:endParaRPr/>
          </a:p>
          <a:p>
            <a:pPr>
              <a:defRPr/>
            </a:pPr>
            <a:r>
              <a:rPr lang="en-US"/>
              <a:t>implied</a:t>
            </a:r>
            <a:endParaRPr/>
          </a:p>
          <a:p>
            <a:pPr lvl="1">
              <a:defRPr/>
            </a:pPr>
            <a:r>
              <a:rPr lang="en-US"/>
              <a:t>Not part of Fortran API</a:t>
            </a:r>
            <a:endParaRPr/>
          </a:p>
          <a:p>
            <a:pPr lvl="1">
              <a:defRPr/>
            </a:pPr>
            <a:r>
              <a:rPr lang="en-US"/>
              <a:t>Value of argument is implied from other arguments</a:t>
            </a:r>
            <a:endParaRPr/>
          </a:p>
          <a:p>
            <a:pPr lvl="1">
              <a:defRPr/>
            </a:pPr>
            <a:r>
              <a:rPr lang="en-US"/>
              <a:t>Typically intent(in)</a:t>
            </a:r>
            <a:endParaRPr/>
          </a:p>
        </p:txBody>
      </p:sp>
      <p:sp>
        <p:nvSpPr>
          <p:cNvPr id="6" name="Content Placeholder 16" hidden="0"/>
          <p:cNvSpPr>
            <a:spLocks noGrp="1"/>
          </p:cNvSpPr>
          <p:nvPr isPhoto="0" userDrawn="0">
            <p:ph idx="10" hasCustomPrompt="0"/>
          </p:nvPr>
        </p:nvSpPr>
        <p:spPr bwMode="auto"/>
        <p:txBody>
          <a:bodyPr/>
          <a:lstStyle/>
          <a:p>
            <a:pPr>
              <a:defRPr/>
            </a:pPr>
            <a:r>
              <a:rPr lang="en-US"/>
              <a:t>dimension</a:t>
            </a:r>
            <a:endParaRPr/>
          </a:p>
          <a:p>
            <a:pPr lvl="1">
              <a:defRPr/>
            </a:pPr>
            <a:r>
              <a:rPr lang="en-US"/>
              <a:t>Literal shape of input argument</a:t>
            </a:r>
            <a:endParaRPr/>
          </a:p>
          <a:p>
            <a:pPr>
              <a:defRPr/>
            </a:pPr>
            <a:r>
              <a:rPr lang="en-US"/>
              <a:t>rank</a:t>
            </a:r>
            <a:endParaRPr/>
          </a:p>
          <a:p>
            <a:pPr lvl="1">
              <a:defRPr/>
            </a:pPr>
            <a:r>
              <a:rPr lang="en-US"/>
              <a:t>Assumed-shape argument</a:t>
            </a:r>
            <a:endParaRPr/>
          </a:p>
          <a:p>
            <a:pPr>
              <a:defRPr/>
            </a:pPr>
            <a:r>
              <a:rPr lang="en-US"/>
              <a:t>owner</a:t>
            </a:r>
            <a:endParaRPr/>
          </a:p>
          <a:p>
            <a:pPr lvl="1">
              <a:defRPr/>
            </a:pPr>
            <a:r>
              <a:rPr lang="en-US"/>
              <a:t>Defines who is responsible to release memory</a:t>
            </a:r>
            <a:endParaRPr/>
          </a:p>
          <a:p>
            <a:pPr lvl="1">
              <a:defRPr/>
            </a:pPr>
            <a:r>
              <a:rPr lang="en-US"/>
              <a:t>library, caller</a:t>
            </a:r>
            <a:endParaRPr/>
          </a:p>
          <a:p>
            <a:pPr>
              <a:defRPr/>
            </a:pPr>
            <a:r>
              <a:rPr lang="en-US"/>
              <a:t>deref</a:t>
            </a:r>
            <a:endParaRPr lang="en-US"/>
          </a:p>
          <a:p>
            <a:pPr lvl="1">
              <a:defRPr/>
            </a:pPr>
            <a:r>
              <a:rPr lang="en-US"/>
              <a:t>How pointer will be returned</a:t>
            </a:r>
            <a:endParaRPr/>
          </a:p>
          <a:p>
            <a:pPr lvl="1">
              <a:defRPr/>
            </a:pPr>
            <a:r>
              <a:rPr lang="en-US"/>
              <a:t>pointer, </a:t>
            </a:r>
            <a:r>
              <a:rPr lang="en-US"/>
              <a:t>allocatable</a:t>
            </a:r>
            <a:r>
              <a:rPr lang="en-US"/>
              <a:t>, raw</a:t>
            </a:r>
            <a:endParaRPr/>
          </a:p>
          <a:p>
            <a:pPr>
              <a:defRPr/>
            </a:pPr>
            <a:endParaRPr lang="en-US"/>
          </a:p>
          <a:p>
            <a:pPr>
              <a:defRPr/>
            </a:pPr>
            <a:endParaRPr lang="en-US"/>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4" hidden="0"/>
          <p:cNvSpPr>
            <a:spLocks noGrp="1"/>
          </p:cNvSpPr>
          <p:nvPr isPhoto="0" userDrawn="0">
            <p:ph type="title" hasCustomPrompt="0"/>
          </p:nvPr>
        </p:nvSpPr>
        <p:spPr bwMode="auto"/>
        <p:txBody>
          <a:bodyPr/>
          <a:lstStyle/>
          <a:p>
            <a:pPr>
              <a:defRPr/>
            </a:pPr>
            <a:r>
              <a:rPr lang="en-US"/>
              <a:t>Shroud Creates Wrappers at Several Levels</a:t>
            </a:r>
            <a:br>
              <a:rPr lang="en-US"/>
            </a:br>
            <a:r>
              <a:rPr lang="en-US" sz="2400" b="0"/>
              <a:t>Uses the minimum number of levels possible</a:t>
            </a:r>
            <a:endParaRPr/>
          </a:p>
        </p:txBody>
      </p:sp>
      <p:sp>
        <p:nvSpPr>
          <p:cNvPr id="5" name="Content Placeholder 5" hidden="0"/>
          <p:cNvSpPr>
            <a:spLocks noGrp="1"/>
          </p:cNvSpPr>
          <p:nvPr isPhoto="0" userDrawn="0">
            <p:ph idx="1" hasCustomPrompt="0"/>
          </p:nvPr>
        </p:nvSpPr>
        <p:spPr bwMode="auto"/>
        <p:txBody>
          <a:bodyPr>
            <a:noAutofit/>
          </a:bodyPr>
          <a:lstStyle/>
          <a:p>
            <a:pPr>
              <a:defRPr/>
            </a:pPr>
            <a:r>
              <a:rPr lang="en-US"/>
              <a:t>Fortran</a:t>
            </a:r>
            <a:endParaRPr/>
          </a:p>
          <a:p>
            <a:pPr lvl="1">
              <a:defRPr/>
            </a:pPr>
            <a:r>
              <a:rPr lang="en-US"/>
              <a:t>Module subprogram</a:t>
            </a:r>
            <a:endParaRPr/>
          </a:p>
          <a:p>
            <a:pPr>
              <a:defRPr/>
            </a:pPr>
            <a:r>
              <a:rPr lang="en-US"/>
              <a:t>Interface</a:t>
            </a:r>
            <a:endParaRPr/>
          </a:p>
          <a:p>
            <a:pPr lvl="1">
              <a:defRPr/>
            </a:pPr>
            <a:r>
              <a:rPr lang="en-US"/>
              <a:t>Always created, zero cost</a:t>
            </a:r>
            <a:endParaRPr/>
          </a:p>
          <a:p>
            <a:pPr lvl="1">
              <a:defRPr/>
            </a:pPr>
            <a:r>
              <a:rPr lang="en-US"/>
              <a:t>Equivalent to C++ prototype</a:t>
            </a:r>
            <a:endParaRPr/>
          </a:p>
          <a:p>
            <a:pPr>
              <a:defRPr/>
            </a:pPr>
            <a:r>
              <a:rPr lang="en-US"/>
              <a:t>C Wrapper</a:t>
            </a:r>
            <a:endParaRPr/>
          </a:p>
          <a:p>
            <a:pPr lvl="1">
              <a:defRPr/>
            </a:pPr>
            <a:r>
              <a:rPr lang="en-US"/>
              <a:t>Compiled with C++</a:t>
            </a:r>
            <a:endParaRPr/>
          </a:p>
          <a:p>
            <a:pPr lvl="1">
              <a:defRPr/>
            </a:pPr>
            <a:r>
              <a:rPr lang="en-US"/>
              <a:t>C API via </a:t>
            </a:r>
            <a:r>
              <a:rPr lang="en-US">
                <a:latin typeface="Courier New"/>
                <a:cs typeface="Courier New"/>
              </a:rPr>
              <a:t>extern “C”</a:t>
            </a:r>
            <a:endParaRPr/>
          </a:p>
          <a:p>
            <a:pPr lvl="1">
              <a:defRPr/>
            </a:pPr>
            <a:r>
              <a:rPr lang="en-US"/>
              <a:t>“</a:t>
            </a:r>
            <a:r>
              <a:rPr lang="en-US"/>
              <a:t>bufferify</a:t>
            </a:r>
            <a:r>
              <a:rPr lang="en-US"/>
              <a:t>” functions</a:t>
            </a:r>
            <a:endParaRPr/>
          </a:p>
          <a:p>
            <a:pPr lvl="2">
              <a:defRPr/>
            </a:pPr>
            <a:r>
              <a:rPr lang="en-US"/>
              <a:t>Includes metadata arguments</a:t>
            </a:r>
            <a:endParaRPr/>
          </a:p>
          <a:p>
            <a:pPr>
              <a:defRPr/>
            </a:pPr>
            <a:r>
              <a:rPr lang="en-US"/>
              <a:t>User’s Library</a:t>
            </a:r>
            <a:endParaRPr/>
          </a:p>
        </p:txBody>
      </p:sp>
      <p:grpSp>
        <p:nvGrpSpPr>
          <p:cNvPr id="6" name="Group 3" hidden="0"/>
          <p:cNvGrpSpPr/>
          <p:nvPr isPhoto="0" userDrawn="0"/>
        </p:nvGrpSpPr>
        <p:grpSpPr bwMode="auto">
          <a:xfrm>
            <a:off x="5913690" y="1931349"/>
            <a:ext cx="1649337" cy="3148186"/>
            <a:chOff x="5913690" y="1931349"/>
            <a:chExt cx="1649337" cy="3148186"/>
          </a:xfrm>
        </p:grpSpPr>
        <p:sp>
          <p:nvSpPr>
            <p:cNvPr id="7" name="Arrow: Down 6" hidden="0"/>
            <p:cNvSpPr/>
            <p:nvPr isPhoto="0" userDrawn="0"/>
          </p:nvSpPr>
          <p:spPr bwMode="auto">
            <a:xfrm>
              <a:off x="6394484" y="4173680"/>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8" name="Rectangle 7" hidden="0"/>
            <p:cNvSpPr/>
            <p:nvPr isPhoto="0" userDrawn="0"/>
          </p:nvSpPr>
          <p:spPr bwMode="auto">
            <a:xfrm>
              <a:off x="5913690" y="1931349"/>
              <a:ext cx="1649337" cy="401458"/>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Fortran</a:t>
              </a:r>
              <a:endParaRPr/>
            </a:p>
          </p:txBody>
        </p:sp>
        <p:sp>
          <p:nvSpPr>
            <p:cNvPr id="9" name="Rectangle 8" hidden="0"/>
            <p:cNvSpPr/>
            <p:nvPr isPhoto="0" userDrawn="0"/>
          </p:nvSpPr>
          <p:spPr bwMode="auto">
            <a:xfrm>
              <a:off x="5913690" y="2837203"/>
              <a:ext cx="1649337" cy="408320"/>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9525">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Interface</a:t>
              </a:r>
              <a:endParaRPr/>
            </a:p>
          </p:txBody>
        </p:sp>
        <p:sp>
          <p:nvSpPr>
            <p:cNvPr id="10" name="Rectangle 9" hidden="0"/>
            <p:cNvSpPr/>
            <p:nvPr isPhoto="0" userDrawn="0"/>
          </p:nvSpPr>
          <p:spPr bwMode="auto">
            <a:xfrm>
              <a:off x="5913690" y="3772223"/>
              <a:ext cx="1649337" cy="401458"/>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C wrapper</a:t>
              </a:r>
              <a:endParaRPr/>
            </a:p>
          </p:txBody>
        </p:sp>
        <p:sp>
          <p:nvSpPr>
            <p:cNvPr id="11" name="Rectangle 10" hidden="0"/>
            <p:cNvSpPr/>
            <p:nvPr isPhoto="0" userDrawn="0"/>
          </p:nvSpPr>
          <p:spPr bwMode="auto">
            <a:xfrm>
              <a:off x="5913690" y="4678077"/>
              <a:ext cx="1649337" cy="401458"/>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Library</a:t>
              </a:r>
              <a:endParaRPr/>
            </a:p>
          </p:txBody>
        </p:sp>
        <p:sp>
          <p:nvSpPr>
            <p:cNvPr id="12" name="Arrow: Down 11" hidden="0"/>
            <p:cNvSpPr/>
            <p:nvPr isPhoto="0" userDrawn="0"/>
          </p:nvSpPr>
          <p:spPr bwMode="auto">
            <a:xfrm>
              <a:off x="6394484" y="3254101"/>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13" name="Arrow: Down 12" hidden="0"/>
            <p:cNvSpPr/>
            <p:nvPr isPhoto="0" userDrawn="0"/>
          </p:nvSpPr>
          <p:spPr bwMode="auto">
            <a:xfrm>
              <a:off x="6394484" y="2332807"/>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 hidden="0"/>
          <p:cNvSpPr>
            <a:spLocks noGrp="1"/>
          </p:cNvSpPr>
          <p:nvPr isPhoto="0" userDrawn="0">
            <p:ph type="title" hasCustomPrompt="0"/>
          </p:nvPr>
        </p:nvSpPr>
        <p:spPr bwMode="auto"/>
        <p:txBody>
          <a:bodyPr/>
          <a:lstStyle/>
          <a:p>
            <a:pPr>
              <a:defRPr/>
            </a:pPr>
            <a:r>
              <a:rPr lang="en-US"/>
              <a:t>Interface Block Only Wrapper</a:t>
            </a:r>
            <a:br>
              <a:rPr lang="en-US"/>
            </a:br>
            <a:r>
              <a:rPr lang="en-US" sz="2400"/>
              <a:t>Subroutine with scalar arguments</a:t>
            </a:r>
            <a:endParaRPr/>
          </a:p>
        </p:txBody>
      </p:sp>
      <p:sp>
        <p:nvSpPr>
          <p:cNvPr id="5" name="Rectangle 7" hidden="0"/>
          <p:cNvSpPr>
            <a:spLocks noChangeArrowheads="1"/>
          </p:cNvSpPr>
          <p:nvPr isPhoto="0" userDrawn="0"/>
        </p:nvSpPr>
        <p:spPr bwMode="auto">
          <a:xfrm>
            <a:off x="0" y="5706846"/>
            <a:ext cx="9144000" cy="646331"/>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Fortran 2003 interoperability with C:</a:t>
            </a:r>
            <a:endParaRPr/>
          </a:p>
          <a:p>
            <a:pPr algn="ctr">
              <a:defRPr/>
            </a:pPr>
            <a:r>
              <a:rPr lang="en-US">
                <a:solidFill>
                  <a:schemeClr val="bg1"/>
                </a:solidFill>
                <a:latin typeface="Calibri"/>
                <a:cs typeface="Calibri"/>
              </a:rPr>
              <a:t>name mangling, call-by-value, type matching.</a:t>
            </a:r>
            <a:endParaRPr/>
          </a:p>
        </p:txBody>
      </p:sp>
      <p:grpSp>
        <p:nvGrpSpPr>
          <p:cNvPr id="6" name="Group 6" hidden="0"/>
          <p:cNvGrpSpPr/>
          <p:nvPr isPhoto="0" userDrawn="0"/>
        </p:nvGrpSpPr>
        <p:grpSpPr bwMode="auto">
          <a:xfrm>
            <a:off x="7152831" y="1854907"/>
            <a:ext cx="1649337" cy="3148186"/>
            <a:chOff x="5913690" y="1931349"/>
            <a:chExt cx="1649337" cy="3148186"/>
          </a:xfrm>
        </p:grpSpPr>
        <p:sp>
          <p:nvSpPr>
            <p:cNvPr id="7" name="Arrow: Down 7" hidden="0"/>
            <p:cNvSpPr/>
            <p:nvPr isPhoto="0" userDrawn="0"/>
          </p:nvSpPr>
          <p:spPr bwMode="auto">
            <a:xfrm>
              <a:off x="6394484" y="4173680"/>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8" name="Rectangle 8" hidden="0"/>
            <p:cNvSpPr/>
            <p:nvPr isPhoto="0" userDrawn="0"/>
          </p:nvSpPr>
          <p:spPr bwMode="auto">
            <a:xfrm>
              <a:off x="5913690" y="1931349"/>
              <a:ext cx="1649337" cy="401458"/>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Fortran</a:t>
              </a:r>
              <a:endParaRPr/>
            </a:p>
          </p:txBody>
        </p:sp>
        <p:sp>
          <p:nvSpPr>
            <p:cNvPr id="9" name="Rectangle 9" hidden="0"/>
            <p:cNvSpPr/>
            <p:nvPr isPhoto="0" userDrawn="0"/>
          </p:nvSpPr>
          <p:spPr bwMode="auto">
            <a:xfrm>
              <a:off x="5913690" y="2837203"/>
              <a:ext cx="1649337" cy="4083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Interface</a:t>
              </a:r>
              <a:endParaRPr/>
            </a:p>
          </p:txBody>
        </p:sp>
        <p:sp>
          <p:nvSpPr>
            <p:cNvPr id="10" name="Rectangle 10" hidden="0"/>
            <p:cNvSpPr/>
            <p:nvPr isPhoto="0" userDrawn="0"/>
          </p:nvSpPr>
          <p:spPr bwMode="auto">
            <a:xfrm>
              <a:off x="5913690" y="3772223"/>
              <a:ext cx="1649337" cy="401458"/>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C wrapper</a:t>
              </a:r>
              <a:endParaRPr/>
            </a:p>
          </p:txBody>
        </p:sp>
        <p:sp>
          <p:nvSpPr>
            <p:cNvPr id="11" name="Rectangle 11" hidden="0"/>
            <p:cNvSpPr/>
            <p:nvPr isPhoto="0" userDrawn="0"/>
          </p:nvSpPr>
          <p:spPr bwMode="auto">
            <a:xfrm>
              <a:off x="5913690" y="4678077"/>
              <a:ext cx="1649337" cy="40145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Library</a:t>
              </a:r>
              <a:endParaRPr/>
            </a:p>
          </p:txBody>
        </p:sp>
        <p:sp>
          <p:nvSpPr>
            <p:cNvPr id="12" name="Arrow: Down 12" hidden="0"/>
            <p:cNvSpPr/>
            <p:nvPr isPhoto="0" userDrawn="0"/>
          </p:nvSpPr>
          <p:spPr bwMode="auto">
            <a:xfrm>
              <a:off x="6394484" y="3254101"/>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13" name="Arrow: Down 13" hidden="0"/>
            <p:cNvSpPr/>
            <p:nvPr isPhoto="0" userDrawn="0"/>
          </p:nvSpPr>
          <p:spPr bwMode="auto">
            <a:xfrm>
              <a:off x="6394484" y="2332807"/>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grpSp>
      <p:grpSp>
        <p:nvGrpSpPr>
          <p:cNvPr id="14" name="Group 4" hidden="0"/>
          <p:cNvGrpSpPr/>
          <p:nvPr isPhoto="0" userDrawn="0"/>
        </p:nvGrpSpPr>
        <p:grpSpPr bwMode="auto">
          <a:xfrm>
            <a:off x="465478" y="1523177"/>
            <a:ext cx="4306249" cy="1169486"/>
            <a:chOff x="457200" y="1286259"/>
            <a:chExt cx="4306249" cy="1169486"/>
          </a:xfrm>
        </p:grpSpPr>
        <p:sp>
          <p:nvSpPr>
            <p:cNvPr id="15" name="Rectangle 2" hidden="0"/>
            <p:cNvSpPr>
              <a:spLocks noChangeArrowheads="1"/>
            </p:cNvSpPr>
            <p:nvPr isPhoto="0" userDrawn="0"/>
          </p:nvSpPr>
          <p:spPr bwMode="auto">
            <a:xfrm>
              <a:off x="465478" y="1655526"/>
              <a:ext cx="4297971" cy="800219"/>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lumMod val="75000"/>
                </a:schemeClr>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language</a:t>
              </a:r>
              <a:r>
                <a:rPr lang="en-US" sz="1400" b="0" i="0" u="none" strike="noStrike" cap="none">
                  <a:ln>
                    <a:noFill/>
                  </a:ln>
                  <a:solidFill>
                    <a:schemeClr val="tx1"/>
                  </a:solidFill>
                  <a:latin typeface="Consolas"/>
                  <a:cs typeface="Courier New"/>
                </a:rPr>
                <a:t>: c</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declarations</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decl</a:t>
              </a:r>
              <a:r>
                <a:rPr lang="en-US" sz="1400" b="0" i="0" u="none" strike="noStrike" cap="none">
                  <a:ln>
                    <a:noFill/>
                  </a:ln>
                  <a:solidFill>
                    <a:schemeClr val="tx1"/>
                  </a:solidFill>
                  <a:latin typeface="Consolas"/>
                  <a:cs typeface="Courier New"/>
                </a:rPr>
                <a:t>: void Worker(int arg1, int *arg2)</a:t>
              </a:r>
              <a:r>
                <a:rPr lang="en-US" b="0" i="0" u="none" strike="noStrike" cap="none">
                  <a:ln>
                    <a:noFill/>
                  </a:ln>
                  <a:solidFill>
                    <a:schemeClr val="tx1"/>
                  </a:solidFill>
                  <a:latin typeface="Courier New"/>
                  <a:cs typeface="Courier New"/>
                </a:rPr>
                <a:t> </a:t>
              </a:r>
              <a:endParaRPr/>
            </a:p>
          </p:txBody>
        </p:sp>
        <p:sp>
          <p:nvSpPr>
            <p:cNvPr id="16" name="TextBox 3" hidden="0"/>
            <p:cNvSpPr>
              <a:spLocks noAdjustHandles="0" noChangeArrowheads="0"/>
            </p:cNvSpPr>
            <p:nvPr isPhoto="0" userDrawn="0"/>
          </p:nvSpPr>
          <p:spPr bwMode="auto">
            <a:xfrm>
              <a:off x="457200" y="1286259"/>
              <a:ext cx="837488" cy="369332"/>
            </a:xfrm>
            <a:prstGeom prst="rect">
              <a:avLst/>
            </a:prstGeom>
            <a:solidFill>
              <a:schemeClr val="accent1"/>
            </a:solidFill>
          </p:spPr>
          <p:txBody>
            <a:bodyPr wrap="square" rtlCol="0">
              <a:spAutoFit/>
            </a:bodyPr>
            <a:lstStyle/>
            <a:p>
              <a:pPr>
                <a:defRPr/>
              </a:pPr>
              <a:r>
                <a:rPr lang="en-US">
                  <a:solidFill>
                    <a:schemeClr val="bg1"/>
                  </a:solidFill>
                </a:rPr>
                <a:t>YAML</a:t>
              </a:r>
              <a:endParaRPr/>
            </a:p>
          </p:txBody>
        </p:sp>
      </p:grpSp>
      <p:grpSp>
        <p:nvGrpSpPr>
          <p:cNvPr id="17" name="Group 19" hidden="0"/>
          <p:cNvGrpSpPr/>
          <p:nvPr isPhoto="0" userDrawn="0"/>
        </p:nvGrpSpPr>
        <p:grpSpPr bwMode="auto">
          <a:xfrm>
            <a:off x="465478" y="3000948"/>
            <a:ext cx="4926651" cy="2384816"/>
            <a:chOff x="457200" y="2839255"/>
            <a:chExt cx="4926651" cy="2384816"/>
          </a:xfrm>
        </p:grpSpPr>
        <p:sp>
          <p:nvSpPr>
            <p:cNvPr id="18" name="Rectangle 3" hidden="0"/>
            <p:cNvSpPr>
              <a:spLocks noChangeArrowheads="1"/>
            </p:cNvSpPr>
            <p:nvPr isPhoto="0" userDrawn="0"/>
          </p:nvSpPr>
          <p:spPr bwMode="auto">
            <a:xfrm>
              <a:off x="457201" y="3192747"/>
              <a:ext cx="4926650" cy="2031325"/>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lumMod val="75000"/>
                </a:schemeClr>
              </a:solidFill>
            </a:ln>
          </p:spPr>
          <p:txBody>
            <a:bodyPr vert="horz" wrap="squar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a:solidFill>
                    <a:srgbClr val="008000"/>
                  </a:solidFill>
                  <a:latin typeface="Consolas"/>
                  <a:cs typeface="Courier New"/>
                </a:rPr>
                <a:t>i</a:t>
              </a:r>
              <a:r>
                <a:rPr lang="en-US" sz="1400" b="1" i="0" u="none" strike="noStrike" cap="none">
                  <a:ln>
                    <a:noFill/>
                  </a:ln>
                  <a:solidFill>
                    <a:srgbClr val="008000"/>
                  </a:solidFill>
                  <a:latin typeface="Consolas"/>
                  <a:cs typeface="Courier New"/>
                </a:rPr>
                <a:t>nterface</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subroutine </a:t>
              </a:r>
              <a:r>
                <a:rPr lang="en-US" sz="1400" b="0" i="0" u="none" strike="noStrike" cap="none">
                  <a:ln>
                    <a:noFill/>
                  </a:ln>
                  <a:solidFill>
                    <a:schemeClr val="tx1"/>
                  </a:solidFill>
                  <a:latin typeface="Consolas"/>
                  <a:cs typeface="Courier New"/>
                </a:rPr>
                <a:t>worker(arg1, arg2) &amp;</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bind</a:t>
              </a:r>
              <a:r>
                <a:rPr lang="en-US" sz="1400" b="0" i="0" u="none" strike="noStrike" cap="none">
                  <a:ln>
                    <a:noFill/>
                  </a:ln>
                  <a:solidFill>
                    <a:schemeClr val="tx1"/>
                  </a:solidFill>
                  <a:latin typeface="Consolas"/>
                  <a:cs typeface="Courier New"/>
                </a:rPr>
                <a:t>(C, name</a:t>
              </a:r>
              <a:r>
                <a:rPr lang="en-US" sz="1400" b="0" i="0" u="none" strike="noStrike" cap="none">
                  <a:ln>
                    <a:noFill/>
                  </a:ln>
                  <a:solidFill>
                    <a:srgbClr val="666666"/>
                  </a:solidFill>
                  <a:latin typeface="Consolas"/>
                  <a:cs typeface="Courier New"/>
                </a:rPr>
                <a:t>=</a:t>
              </a:r>
              <a:r>
                <a:rPr lang="en-US" sz="1400" b="0" i="0" u="none" strike="noStrike" cap="none">
                  <a:ln>
                    <a:noFill/>
                  </a:ln>
                  <a:solidFill>
                    <a:srgbClr val="BA2121"/>
                  </a:solidFill>
                  <a:latin typeface="Consolas"/>
                  <a:cs typeface="Courier New"/>
                </a:rPr>
                <a:t>"Worker"</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use </a:t>
              </a:r>
              <a:r>
                <a:rPr lang="en-US" sz="1400" b="0" i="0" u="none" strike="noStrike" cap="none">
                  <a:ln>
                    <a:noFill/>
                  </a:ln>
                  <a:solidFill>
                    <a:srgbClr val="008000"/>
                  </a:solidFill>
                  <a:latin typeface="Consolas"/>
                  <a:cs typeface="Courier New"/>
                </a:rPr>
                <a:t>iso_c_binding</a:t>
              </a:r>
              <a:r>
                <a:rPr lang="en-US" sz="1400" b="0" i="0" u="none" strike="noStrike" cap="none">
                  <a:ln>
                    <a:noFill/>
                  </a:ln>
                  <a:solidFill>
                    <a:schemeClr val="tx1"/>
                  </a:solidFill>
                  <a:latin typeface="Consolas"/>
                  <a:cs typeface="Courier New"/>
                </a:rPr>
                <a:t>, only : </a:t>
              </a:r>
              <a:r>
                <a:rPr lang="en-US" sz="1400" b="0" i="0" u="none" strike="noStrike" cap="none">
                  <a:ln>
                    <a:noFill/>
                  </a:ln>
                  <a:solidFill>
                    <a:srgbClr val="B00040"/>
                  </a:solidFill>
                  <a:latin typeface="Consolas"/>
                  <a:cs typeface="Courier New"/>
                </a:rPr>
                <a:t>C_INT</a:t>
              </a:r>
              <a:endParaRPr/>
            </a:p>
            <a:p>
              <a:pPr marL="0" marR="0" lvl="0" indent="0" algn="l" defTabSz="914400">
                <a:lnSpc>
                  <a:spcPct val="100000"/>
                </a:lnSpc>
                <a:spcBef>
                  <a:spcPts val="0"/>
                </a:spcBef>
                <a:spcAft>
                  <a:spcPts val="0"/>
                </a:spcAft>
                <a:buClrTx/>
                <a:buSzTx/>
                <a:buFontTx/>
                <a:buNone/>
                <a:defRPr/>
              </a:pPr>
              <a:r>
                <a:rPr lang="en-US" sz="1400">
                  <a:solidFill>
                    <a:srgbClr val="B00040"/>
                  </a:solidFill>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implicit none</a:t>
              </a:r>
              <a:endParaRPr/>
            </a:p>
            <a:p>
              <a:pPr marL="0" marR="0" lvl="0" indent="0" algn="l" defTabSz="914400">
                <a:lnSpc>
                  <a:spcPct val="100000"/>
                </a:lnSpc>
                <a:spcBef>
                  <a:spcPts val="0"/>
                </a:spcBef>
                <a:spcAft>
                  <a:spcPts val="0"/>
                </a:spcAft>
                <a:buClrTx/>
                <a:buSzTx/>
                <a:buFontTx/>
                <a:buNone/>
                <a:defRPr/>
              </a:pPr>
              <a:r>
                <a:rPr lang="en-US" sz="1400" b="1">
                  <a:solidFill>
                    <a:srgbClr val="008000"/>
                  </a:solidFill>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integer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B00040"/>
                  </a:solidFill>
                  <a:latin typeface="Consolas"/>
                  <a:cs typeface="Courier New"/>
                </a:rPr>
                <a:t>C_INT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value</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intent</a:t>
              </a:r>
              <a:r>
                <a:rPr lang="en-US" sz="1400" b="0" i="0" u="none" strike="noStrike" cap="none">
                  <a:ln>
                    <a:noFill/>
                  </a:ln>
                  <a:solidFill>
                    <a:schemeClr val="tx1"/>
                  </a:solidFill>
                  <a:latin typeface="Consolas"/>
                  <a:cs typeface="Courier New"/>
                </a:rPr>
                <a:t>(IN)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arg1</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a:solidFill>
                    <a:srgbClr val="B00040"/>
                  </a:solidFill>
                  <a:latin typeface="Consolas"/>
                  <a:cs typeface="Courier New"/>
                </a:rPr>
                <a:t>i</a:t>
              </a:r>
              <a:r>
                <a:rPr lang="en-US" sz="1400" b="0" i="0" u="none" strike="noStrike" cap="none">
                  <a:ln>
                    <a:noFill/>
                  </a:ln>
                  <a:solidFill>
                    <a:srgbClr val="B00040"/>
                  </a:solidFill>
                  <a:latin typeface="Consolas"/>
                  <a:cs typeface="Courier New"/>
                </a:rPr>
                <a:t>nteger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B00040"/>
                  </a:solidFill>
                  <a:latin typeface="Consolas"/>
                  <a:cs typeface="Courier New"/>
                </a:rPr>
                <a:t>C_INT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intent</a:t>
              </a:r>
              <a:r>
                <a:rPr lang="en-US" sz="1400" b="0" i="0" u="none" strike="noStrike" cap="none">
                  <a:ln>
                    <a:noFill/>
                  </a:ln>
                  <a:solidFill>
                    <a:schemeClr val="tx1"/>
                  </a:solidFill>
                  <a:latin typeface="Consolas"/>
                  <a:cs typeface="Courier New"/>
                </a:rPr>
                <a:t>(INOUT)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arg2</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end subroutine </a:t>
              </a:r>
              <a:r>
                <a:rPr lang="en-US" sz="1400" b="0" i="0" u="none" strike="noStrike" cap="none">
                  <a:ln>
                    <a:noFill/>
                  </a:ln>
                  <a:solidFill>
                    <a:schemeClr val="tx1"/>
                  </a:solidFill>
                  <a:latin typeface="Consolas"/>
                  <a:cs typeface="Courier New"/>
                </a:rPr>
                <a:t>worker</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end interface</a:t>
              </a:r>
              <a:r>
                <a:rPr lang="en-US" sz="1400" b="0" i="0" u="none" strike="noStrike" cap="none">
                  <a:ln>
                    <a:noFill/>
                  </a:ln>
                  <a:solidFill>
                    <a:schemeClr val="tx1"/>
                  </a:solidFill>
                  <a:latin typeface="Consolas"/>
                  <a:cs typeface="Courier New"/>
                </a:rPr>
                <a:t> </a:t>
              </a:r>
              <a:endParaRPr/>
            </a:p>
          </p:txBody>
        </p:sp>
        <p:sp>
          <p:nvSpPr>
            <p:cNvPr id="19" name="TextBox 17" hidden="0"/>
            <p:cNvSpPr>
              <a:spLocks noAdjustHandles="0" noChangeArrowheads="0"/>
            </p:cNvSpPr>
            <p:nvPr isPhoto="0" userDrawn="0"/>
          </p:nvSpPr>
          <p:spPr bwMode="auto">
            <a:xfrm>
              <a:off x="457200" y="2839255"/>
              <a:ext cx="1096091" cy="369332"/>
            </a:xfrm>
            <a:prstGeom prst="rect">
              <a:avLst/>
            </a:prstGeom>
            <a:solidFill>
              <a:schemeClr val="tx2"/>
            </a:solidFill>
          </p:spPr>
          <p:txBody>
            <a:bodyPr wrap="square" rtlCol="0">
              <a:spAutoFit/>
            </a:bodyPr>
            <a:lstStyle/>
            <a:p>
              <a:pPr>
                <a:defRPr/>
              </a:pPr>
              <a:r>
                <a:rPr lang="en-US">
                  <a:solidFill>
                    <a:schemeClr val="bg1"/>
                  </a:solidFill>
                </a:rPr>
                <a:t>Interface</a:t>
              </a:r>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 hidden="0"/>
          <p:cNvSpPr>
            <a:spLocks noGrp="1"/>
          </p:cNvSpPr>
          <p:nvPr isPhoto="0" userDrawn="0">
            <p:ph type="title" hasCustomPrompt="0"/>
          </p:nvPr>
        </p:nvSpPr>
        <p:spPr bwMode="auto"/>
        <p:txBody>
          <a:bodyPr/>
          <a:lstStyle/>
          <a:p>
            <a:pPr>
              <a:defRPr/>
            </a:pPr>
            <a:r>
              <a:rPr lang="en-US"/>
              <a:t>Wrapper for C++ Function</a:t>
            </a:r>
            <a:br>
              <a:rPr lang="en-US"/>
            </a:br>
            <a:r>
              <a:rPr lang="en-US" sz="2400" b="0"/>
              <a:t>Needed to control name mangling for </a:t>
            </a:r>
            <a:r>
              <a:rPr lang="en-US" sz="2400" b="0">
                <a:latin typeface="Courier New"/>
                <a:cs typeface="Courier New"/>
              </a:rPr>
              <a:t>bind(C)</a:t>
            </a:r>
            <a:endParaRPr/>
          </a:p>
        </p:txBody>
      </p:sp>
      <p:sp>
        <p:nvSpPr>
          <p:cNvPr id="5" name="Content Placeholder 1" hidden="0"/>
          <p:cNvSpPr>
            <a:spLocks noAdjustHandles="0" noChangeArrowheads="0"/>
          </p:cNvSpPr>
          <p:nvPr isPhoto="0" userDrawn="0"/>
        </p:nvSpPr>
        <p:spPr bwMode="auto">
          <a:xfrm>
            <a:off x="378152" y="3347530"/>
            <a:ext cx="6541806" cy="1830534"/>
          </a:xfrm>
          <a:prstGeom prst="rect">
            <a:avLst/>
          </a:prstGeom>
        </p:spPr>
        <p:txBody>
          <a:bodyPr/>
          <a:lstStyle>
            <a:lvl1pPr marL="285750" indent="-228600" algn="l">
              <a:spcBef>
                <a:spcPts val="1800"/>
              </a:spcBef>
              <a:spcAft>
                <a:spcPts val="0"/>
              </a:spcAft>
              <a:buClr>
                <a:schemeClr val="accent1">
                  <a:lumMod val="75000"/>
                </a:schemeClr>
              </a:buClr>
              <a:buSzPct val="90000"/>
              <a:buFont typeface="Wingdings"/>
              <a:buChar char="§"/>
              <a:defRPr sz="2400" b="0">
                <a:solidFill>
                  <a:schemeClr val="tx1"/>
                </a:solidFill>
                <a:latin typeface="Calibri"/>
                <a:ea typeface="+mn-ea"/>
                <a:cs typeface="Calibri"/>
              </a:defRPr>
            </a:lvl1pPr>
            <a:lvl2pPr marL="628650" indent="-285750" algn="l">
              <a:spcBef>
                <a:spcPts val="0"/>
              </a:spcBef>
              <a:spcAft>
                <a:spcPts val="0"/>
              </a:spcAft>
              <a:buClrTx/>
              <a:buSzPct val="90000"/>
              <a:buFont typeface="Calibri"/>
              <a:buChar char="—"/>
              <a:defRPr sz="2000">
                <a:solidFill>
                  <a:schemeClr val="tx1"/>
                </a:solidFill>
                <a:latin typeface="Calibri"/>
                <a:ea typeface="+mn-ea"/>
                <a:cs typeface="Calibri"/>
              </a:defRPr>
            </a:lvl2pPr>
            <a:lvl3pPr marL="800100" indent="-171450" algn="l">
              <a:spcBef>
                <a:spcPts val="0"/>
              </a:spcBef>
              <a:spcAft>
                <a:spcPts val="0"/>
              </a:spcAft>
              <a:buClrTx/>
              <a:buSzPct val="90000"/>
              <a:buFont typeface="Arial"/>
              <a:buChar char="•"/>
              <a:defRPr sz="1800">
                <a:solidFill>
                  <a:schemeClr val="tx1"/>
                </a:solidFill>
                <a:latin typeface="Calibri"/>
                <a:ea typeface="+mn-ea"/>
                <a:cs typeface="Calibri"/>
              </a:defRPr>
            </a:lvl3pPr>
            <a:lvl4pPr marL="1028700" indent="-171450" algn="l">
              <a:spcBef>
                <a:spcPts val="0"/>
              </a:spcBef>
              <a:spcAft>
                <a:spcPts val="0"/>
              </a:spcAft>
              <a:buClrTx/>
              <a:buSzPct val="100000"/>
              <a:buFont typeface="Lucida Grande"/>
              <a:buChar char="–"/>
              <a:defRPr sz="1600">
                <a:solidFill>
                  <a:schemeClr val="tx1"/>
                </a:solidFill>
                <a:latin typeface="Calibri"/>
                <a:ea typeface="+mn-ea"/>
                <a:cs typeface="Calibri"/>
              </a:defRPr>
            </a:lvl4pPr>
            <a:lvl5pPr marL="1257300" indent="-171450" algn="l">
              <a:spcBef>
                <a:spcPts val="0"/>
              </a:spcBef>
              <a:spcAft>
                <a:spcPts val="0"/>
              </a:spcAft>
              <a:buClrTx/>
              <a:buFont typeface="Arial"/>
              <a:buChar char="•"/>
              <a:defRPr lang="en-US" sz="1600">
                <a:solidFill>
                  <a:schemeClr val="tx1"/>
                </a:solidFill>
                <a:latin typeface="Calibri"/>
                <a:ea typeface="+mn-ea"/>
                <a:cs typeface="Calibri"/>
              </a:defRPr>
              <a:tabLst>
                <a:tab pos="1200150" algn="l"/>
              </a:tabLst>
            </a:lvl5pPr>
            <a:lvl6pPr marL="1627632" indent="-182880" algn="l">
              <a:spcBef>
                <a:spcPts val="0"/>
              </a:spcBef>
              <a:buClr>
                <a:schemeClr val="accent6"/>
              </a:buClr>
              <a:buSzPct val="100000"/>
              <a:buFont typeface="Wingdings 2"/>
              <a:buChar char=""/>
              <a:defRPr sz="2000">
                <a:solidFill>
                  <a:schemeClr val="tx1"/>
                </a:solidFill>
                <a:latin typeface="+mn-lt"/>
                <a:ea typeface="+mn-ea"/>
                <a:cs typeface="+mn-cs"/>
              </a:defRPr>
            </a:lvl6pPr>
            <a:lvl7pPr marL="1828800" indent="-182880" algn="l">
              <a:spcBef>
                <a:spcPts val="0"/>
              </a:spcBef>
              <a:buClr>
                <a:schemeClr val="accent1"/>
              </a:buClr>
              <a:buSzPct val="100000"/>
              <a:buFont typeface="Wingdings 2"/>
              <a:buChar char=""/>
              <a:defRPr sz="1800">
                <a:solidFill>
                  <a:schemeClr val="tx1"/>
                </a:solidFill>
                <a:latin typeface="+mn-lt"/>
                <a:ea typeface="+mn-ea"/>
                <a:cs typeface="+mn-cs"/>
              </a:defRPr>
            </a:lvl7pPr>
            <a:lvl8pPr marL="2029968" indent="-182880" algn="l">
              <a:spcBef>
                <a:spcPts val="0"/>
              </a:spcBef>
              <a:buClr>
                <a:schemeClr val="accent2"/>
              </a:buClr>
              <a:buFont typeface="Wingdings 2"/>
              <a:buChar char=""/>
              <a:defRPr sz="1800">
                <a:solidFill>
                  <a:schemeClr val="tx1"/>
                </a:solidFill>
                <a:latin typeface="+mn-lt"/>
                <a:ea typeface="+mn-ea"/>
                <a:cs typeface="+mn-cs"/>
              </a:defRPr>
            </a:lvl8pPr>
            <a:lvl9pPr marL="2231136" indent="-182880" algn="l">
              <a:spcBef>
                <a:spcPts val="0"/>
              </a:spcBef>
              <a:buClr>
                <a:schemeClr val="accent3"/>
              </a:buClr>
              <a:buFont typeface="Wingdings 2"/>
              <a:buChar char=""/>
              <a:defRPr sz="1800">
                <a:solidFill>
                  <a:schemeClr val="tx1"/>
                </a:solidFill>
                <a:latin typeface="+mn-lt"/>
                <a:ea typeface="+mn-ea"/>
                <a:cs typeface="+mn-cs"/>
              </a:defRPr>
            </a:lvl9pPr>
          </a:lstStyle>
          <a:p>
            <a:pPr defTabSz="914400">
              <a:defRPr/>
            </a:pPr>
            <a:r>
              <a:rPr lang="en-US"/>
              <a:t>C++ compiler mangles names to provide context</a:t>
            </a:r>
            <a:endParaRPr/>
          </a:p>
          <a:p>
            <a:pPr lvl="1" defTabSz="914400">
              <a:defRPr/>
            </a:pPr>
            <a:r>
              <a:rPr lang="en-US"/>
              <a:t>Fortran compilers mangle names for module functions</a:t>
            </a:r>
            <a:endParaRPr/>
          </a:p>
          <a:p>
            <a:pPr defTabSz="914400">
              <a:defRPr/>
            </a:pPr>
            <a:r>
              <a:rPr lang="en-US"/>
              <a:t>Provides a C API for C users</a:t>
            </a:r>
            <a:endParaRPr/>
          </a:p>
          <a:p>
            <a:pPr lvl="1" defTabSz="914400">
              <a:defRPr/>
            </a:pPr>
            <a:r>
              <a:rPr lang="en-US"/>
              <a:t>Compiled with C++ compiler and </a:t>
            </a:r>
            <a:r>
              <a:rPr lang="en-US">
                <a:latin typeface="Courier New"/>
                <a:cs typeface="Courier New"/>
              </a:rPr>
              <a:t>extern “C”</a:t>
            </a:r>
            <a:endParaRPr/>
          </a:p>
          <a:p>
            <a:pPr lvl="1" defTabSz="914400">
              <a:defRPr/>
            </a:pPr>
            <a:r>
              <a:rPr lang="en-US"/>
              <a:t>Shroud refers to this as the “C wrapper”</a:t>
            </a:r>
            <a:endParaRPr/>
          </a:p>
          <a:p>
            <a:pPr defTabSz="914400">
              <a:defRPr/>
            </a:pPr>
            <a:r>
              <a:rPr lang="en-US"/>
              <a:t>Necessary when “function” is a macro or function pointer</a:t>
            </a:r>
            <a:endParaRPr/>
          </a:p>
        </p:txBody>
      </p:sp>
      <p:grpSp>
        <p:nvGrpSpPr>
          <p:cNvPr id="6" name="Group 11" hidden="0"/>
          <p:cNvGrpSpPr/>
          <p:nvPr isPhoto="0" userDrawn="0"/>
        </p:nvGrpSpPr>
        <p:grpSpPr bwMode="auto">
          <a:xfrm>
            <a:off x="7152831" y="1854907"/>
            <a:ext cx="1649337" cy="3148186"/>
            <a:chOff x="5913690" y="1931349"/>
            <a:chExt cx="1649337" cy="3148186"/>
          </a:xfrm>
        </p:grpSpPr>
        <p:sp>
          <p:nvSpPr>
            <p:cNvPr id="7" name="Arrow: Down 12" hidden="0"/>
            <p:cNvSpPr/>
            <p:nvPr isPhoto="0" userDrawn="0"/>
          </p:nvSpPr>
          <p:spPr bwMode="auto">
            <a:xfrm>
              <a:off x="6394484" y="4173680"/>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8" name="Rectangle 13" hidden="0"/>
            <p:cNvSpPr/>
            <p:nvPr isPhoto="0" userDrawn="0"/>
          </p:nvSpPr>
          <p:spPr bwMode="auto">
            <a:xfrm>
              <a:off x="5913690" y="1931349"/>
              <a:ext cx="1649337" cy="401458"/>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Fortran</a:t>
              </a:r>
              <a:endParaRPr/>
            </a:p>
          </p:txBody>
        </p:sp>
        <p:sp>
          <p:nvSpPr>
            <p:cNvPr id="9" name="Rectangle 14" hidden="0"/>
            <p:cNvSpPr/>
            <p:nvPr isPhoto="0" userDrawn="0"/>
          </p:nvSpPr>
          <p:spPr bwMode="auto">
            <a:xfrm>
              <a:off x="5913690" y="2837203"/>
              <a:ext cx="1649337" cy="4083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Interface</a:t>
              </a:r>
              <a:endParaRPr/>
            </a:p>
          </p:txBody>
        </p:sp>
        <p:sp>
          <p:nvSpPr>
            <p:cNvPr id="10" name="Rectangle 15" hidden="0"/>
            <p:cNvSpPr/>
            <p:nvPr isPhoto="0" userDrawn="0"/>
          </p:nvSpPr>
          <p:spPr bwMode="auto">
            <a:xfrm>
              <a:off x="5913690" y="3772223"/>
              <a:ext cx="1649337" cy="401458"/>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C wrapper</a:t>
              </a:r>
              <a:endParaRPr/>
            </a:p>
          </p:txBody>
        </p:sp>
        <p:sp>
          <p:nvSpPr>
            <p:cNvPr id="11" name="Rectangle 16" hidden="0"/>
            <p:cNvSpPr/>
            <p:nvPr isPhoto="0" userDrawn="0"/>
          </p:nvSpPr>
          <p:spPr bwMode="auto">
            <a:xfrm>
              <a:off x="5913690" y="4678077"/>
              <a:ext cx="1649337" cy="40145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Library</a:t>
              </a:r>
              <a:endParaRPr/>
            </a:p>
          </p:txBody>
        </p:sp>
        <p:sp>
          <p:nvSpPr>
            <p:cNvPr id="12" name="Arrow: Down 17" hidden="0"/>
            <p:cNvSpPr/>
            <p:nvPr isPhoto="0" userDrawn="0"/>
          </p:nvSpPr>
          <p:spPr bwMode="auto">
            <a:xfrm>
              <a:off x="6394484" y="3254101"/>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13" name="Arrow: Down 18" hidden="0"/>
            <p:cNvSpPr/>
            <p:nvPr isPhoto="0" userDrawn="0"/>
          </p:nvSpPr>
          <p:spPr bwMode="auto">
            <a:xfrm>
              <a:off x="6394484" y="2332807"/>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grpSp>
      <p:grpSp>
        <p:nvGrpSpPr>
          <p:cNvPr id="14" name="Group 61" hidden="0"/>
          <p:cNvGrpSpPr/>
          <p:nvPr isPhoto="0" userDrawn="0"/>
        </p:nvGrpSpPr>
        <p:grpSpPr bwMode="auto">
          <a:xfrm>
            <a:off x="700950" y="1355775"/>
            <a:ext cx="2768707" cy="675002"/>
            <a:chOff x="700950" y="1355775"/>
            <a:chExt cx="2768707" cy="675002"/>
          </a:xfrm>
        </p:grpSpPr>
        <p:sp>
          <p:nvSpPr>
            <p:cNvPr id="15" name="Rectangle 34" hidden="0"/>
            <p:cNvSpPr/>
            <p:nvPr isPhoto="0" userDrawn="0"/>
          </p:nvSpPr>
          <p:spPr bwMode="auto">
            <a:xfrm>
              <a:off x="700950" y="1723000"/>
              <a:ext cx="2768707" cy="307777"/>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lumMod val="75000"/>
                </a:schemeClr>
              </a:solidFill>
            </a:ln>
          </p:spPr>
          <p:txBody>
            <a:bodyPr wrap="none">
              <a:spAutoFit/>
            </a:bodyPr>
            <a:lstStyle/>
            <a:p>
              <a:pPr>
                <a:defRPr/>
              </a:pPr>
              <a:r>
                <a:rPr lang="en-US" sz="1400" b="1">
                  <a:solidFill>
                    <a:srgbClr val="008000"/>
                  </a:solidFill>
                  <a:latin typeface="Consolas"/>
                  <a:cs typeface="Courier New"/>
                </a:rPr>
                <a:t>bind</a:t>
              </a:r>
              <a:r>
                <a:rPr lang="en-US" sz="1400">
                  <a:solidFill>
                    <a:prstClr val="black"/>
                  </a:solidFill>
                  <a:latin typeface="Consolas"/>
                  <a:cs typeface="Courier New"/>
                </a:rPr>
                <a:t>(C, name</a:t>
              </a:r>
              <a:r>
                <a:rPr lang="en-US" sz="1400">
                  <a:solidFill>
                    <a:srgbClr val="666666"/>
                  </a:solidFill>
                  <a:latin typeface="Consolas"/>
                  <a:cs typeface="Courier New"/>
                </a:rPr>
                <a:t>=</a:t>
              </a:r>
              <a:r>
                <a:rPr lang="en-US" sz="1400">
                  <a:solidFill>
                    <a:srgbClr val="BA2121"/>
                  </a:solidFill>
                  <a:latin typeface="Consolas"/>
                  <a:cs typeface="Courier New"/>
                </a:rPr>
                <a:t>“</a:t>
              </a:r>
              <a:r>
                <a:rPr lang="en-US" sz="1400">
                  <a:solidFill>
                    <a:srgbClr val="BA2121"/>
                  </a:solidFill>
                  <a:latin typeface="Consolas"/>
                  <a:cs typeface="Courier New"/>
                </a:rPr>
                <a:t>LIB_worker</a:t>
              </a:r>
              <a:r>
                <a:rPr lang="en-US" sz="1400">
                  <a:solidFill>
                    <a:srgbClr val="BA2121"/>
                  </a:solidFill>
                  <a:latin typeface="Consolas"/>
                  <a:cs typeface="Courier New"/>
                </a:rPr>
                <a:t>"</a:t>
              </a:r>
              <a:r>
                <a:rPr lang="en-US" sz="1400">
                  <a:solidFill>
                    <a:prstClr val="black"/>
                  </a:solidFill>
                  <a:latin typeface="Consolas"/>
                  <a:cs typeface="Courier New"/>
                </a:rPr>
                <a:t>)</a:t>
              </a:r>
              <a:endParaRPr lang="en-US" sz="1400">
                <a:latin typeface="Consolas"/>
              </a:endParaRPr>
            </a:p>
          </p:txBody>
        </p:sp>
        <p:sp>
          <p:nvSpPr>
            <p:cNvPr id="16" name="TextBox 60" hidden="0"/>
            <p:cNvSpPr>
              <a:spLocks noAdjustHandles="0" noChangeArrowheads="0"/>
            </p:cNvSpPr>
            <p:nvPr isPhoto="0" userDrawn="0"/>
          </p:nvSpPr>
          <p:spPr bwMode="auto">
            <a:xfrm>
              <a:off x="700950" y="1355775"/>
              <a:ext cx="1130277" cy="369332"/>
            </a:xfrm>
            <a:prstGeom prst="rect">
              <a:avLst/>
            </a:prstGeom>
            <a:solidFill>
              <a:schemeClr val="accent1"/>
            </a:solidFill>
          </p:spPr>
          <p:txBody>
            <a:bodyPr wrap="square" rtlCol="0">
              <a:spAutoFit/>
            </a:bodyPr>
            <a:lstStyle/>
            <a:p>
              <a:pPr>
                <a:defRPr/>
              </a:pPr>
              <a:r>
                <a:rPr lang="en-US">
                  <a:solidFill>
                    <a:schemeClr val="bg1"/>
                  </a:solidFill>
                </a:rPr>
                <a:t>Interface</a:t>
              </a:r>
              <a:endParaRPr/>
            </a:p>
          </p:txBody>
        </p:sp>
      </p:grpSp>
      <p:grpSp>
        <p:nvGrpSpPr>
          <p:cNvPr id="17" name="Group 63" hidden="0"/>
          <p:cNvGrpSpPr/>
          <p:nvPr isPhoto="0" userDrawn="0"/>
        </p:nvGrpSpPr>
        <p:grpSpPr bwMode="auto">
          <a:xfrm>
            <a:off x="700950" y="2222131"/>
            <a:ext cx="4815676" cy="875930"/>
            <a:chOff x="696993" y="2213897"/>
            <a:chExt cx="4815676" cy="875930"/>
          </a:xfrm>
        </p:grpSpPr>
        <p:sp>
          <p:nvSpPr>
            <p:cNvPr id="18" name="Rectangle 2" hidden="0"/>
            <p:cNvSpPr>
              <a:spLocks noChangeArrowheads="1"/>
            </p:cNvSpPr>
            <p:nvPr isPhoto="0" userDrawn="0"/>
          </p:nvSpPr>
          <p:spPr bwMode="auto">
            <a:xfrm>
              <a:off x="696993" y="2566607"/>
              <a:ext cx="4815676" cy="523220"/>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lumMod val="75000"/>
                </a:schemeClr>
              </a:solidFill>
            </a:ln>
          </p:spPr>
          <p:txBody>
            <a:bodyPr vert="horz" wrap="squar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extern</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A2121"/>
                  </a:solidFill>
                  <a:latin typeface="Consolas"/>
                  <a:cs typeface="Courier New"/>
                </a:rPr>
                <a:t>"C"</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void</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LIB_worker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B00040"/>
                  </a:solidFill>
                  <a:latin typeface="Consolas"/>
                  <a:cs typeface="Courier New"/>
                </a:rPr>
                <a:t>int</a:t>
              </a:r>
              <a:r>
                <a:rPr lang="en-US" sz="1400" b="0" i="0" u="none" strike="noStrike" cap="none">
                  <a:ln>
                    <a:noFill/>
                  </a:ln>
                  <a:solidFill>
                    <a:schemeClr val="tx1"/>
                  </a:solidFill>
                  <a:latin typeface="Consolas"/>
                  <a:cs typeface="Courier New"/>
                </a:rPr>
                <a:t> arg1, </a:t>
              </a:r>
              <a:r>
                <a:rPr lang="en-US" sz="1400" b="0" i="0" u="none" strike="noStrike" cap="none">
                  <a:ln>
                    <a:noFill/>
                  </a:ln>
                  <a:solidFill>
                    <a:srgbClr val="B00040"/>
                  </a:solidFill>
                  <a:latin typeface="Consolas"/>
                  <a:cs typeface="Courier New"/>
                </a:rPr>
                <a:t>int</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arg2) { Worker(arg1, arg2); }</a:t>
              </a:r>
              <a:endParaRPr/>
            </a:p>
          </p:txBody>
        </p:sp>
        <p:sp>
          <p:nvSpPr>
            <p:cNvPr id="19" name="TextBox 62" hidden="0"/>
            <p:cNvSpPr>
              <a:spLocks noAdjustHandles="0" noChangeArrowheads="0"/>
            </p:cNvSpPr>
            <p:nvPr isPhoto="0" userDrawn="0"/>
          </p:nvSpPr>
          <p:spPr bwMode="auto">
            <a:xfrm>
              <a:off x="700950" y="2213897"/>
              <a:ext cx="1201421" cy="369332"/>
            </a:xfrm>
            <a:prstGeom prst="rect">
              <a:avLst/>
            </a:prstGeom>
            <a:solidFill>
              <a:schemeClr val="tx2"/>
            </a:solidFill>
          </p:spPr>
          <p:txBody>
            <a:bodyPr wrap="square" rtlCol="0">
              <a:spAutoFit/>
            </a:bodyPr>
            <a:lstStyle/>
            <a:p>
              <a:pPr>
                <a:defRPr/>
              </a:pPr>
              <a:r>
                <a:rPr lang="en-US">
                  <a:solidFill>
                    <a:schemeClr val="bg1"/>
                  </a:solidFill>
                </a:rPr>
                <a:t>C Wrapper</a:t>
              </a:r>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 hidden="0"/>
          <p:cNvSpPr>
            <a:spLocks noGrp="1"/>
          </p:cNvSpPr>
          <p:nvPr isPhoto="0" userDrawn="0">
            <p:ph type="title" hasCustomPrompt="0"/>
          </p:nvPr>
        </p:nvSpPr>
        <p:spPr bwMode="auto"/>
        <p:txBody>
          <a:bodyPr/>
          <a:lstStyle/>
          <a:p>
            <a:pPr>
              <a:defRPr/>
            </a:pPr>
            <a:r>
              <a:rPr lang="en-US"/>
              <a:t>Fortran Wrapper</a:t>
            </a:r>
            <a:br>
              <a:rPr lang="en-US"/>
            </a:br>
            <a:r>
              <a:rPr lang="en-US" sz="2400" b="0"/>
              <a:t>When an interface block is not sufficient</a:t>
            </a:r>
            <a:endParaRPr/>
          </a:p>
        </p:txBody>
      </p:sp>
      <p:sp>
        <p:nvSpPr>
          <p:cNvPr id="5" name="Rectangle 7" hidden="0"/>
          <p:cNvSpPr>
            <a:spLocks noChangeArrowheads="1"/>
          </p:cNvSpPr>
          <p:nvPr isPhoto="0" userDrawn="0"/>
        </p:nvSpPr>
        <p:spPr bwMode="auto">
          <a:xfrm>
            <a:off x="0" y="5706846"/>
            <a:ext cx="9144000" cy="646331"/>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ourier New"/>
                <a:cs typeface="Courier New"/>
              </a:rPr>
              <a:t>const char * </a:t>
            </a:r>
            <a:r>
              <a:rPr lang="en-US">
                <a:solidFill>
                  <a:schemeClr val="bg1"/>
                </a:solidFill>
                <a:latin typeface="Calibri"/>
                <a:cs typeface="Calibri"/>
              </a:rPr>
              <a:t>defaults to intent(in).</a:t>
            </a:r>
            <a:endParaRPr/>
          </a:p>
          <a:p>
            <a:pPr algn="ctr">
              <a:defRPr/>
            </a:pPr>
            <a:r>
              <a:rPr lang="en-US">
                <a:solidFill>
                  <a:schemeClr val="bg1"/>
                </a:solidFill>
                <a:latin typeface="Calibri"/>
                <a:cs typeface="Calibri"/>
              </a:rPr>
              <a:t>Fortran wrapper does the work to NULL terminate the string.</a:t>
            </a:r>
            <a:endParaRPr/>
          </a:p>
        </p:txBody>
      </p:sp>
      <p:grpSp>
        <p:nvGrpSpPr>
          <p:cNvPr id="6" name="Group 10" hidden="0"/>
          <p:cNvGrpSpPr/>
          <p:nvPr isPhoto="0" userDrawn="0"/>
        </p:nvGrpSpPr>
        <p:grpSpPr bwMode="auto">
          <a:xfrm>
            <a:off x="7152831" y="1854907"/>
            <a:ext cx="1649337" cy="3148186"/>
            <a:chOff x="5913690" y="1931349"/>
            <a:chExt cx="1649337" cy="3148186"/>
          </a:xfrm>
        </p:grpSpPr>
        <p:sp>
          <p:nvSpPr>
            <p:cNvPr id="7" name="Arrow: Down 11" hidden="0"/>
            <p:cNvSpPr/>
            <p:nvPr isPhoto="0" userDrawn="0"/>
          </p:nvSpPr>
          <p:spPr bwMode="auto">
            <a:xfrm>
              <a:off x="6394484" y="4173680"/>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8" name="Rectangle 12" hidden="0"/>
            <p:cNvSpPr/>
            <p:nvPr isPhoto="0" userDrawn="0"/>
          </p:nvSpPr>
          <p:spPr bwMode="auto">
            <a:xfrm>
              <a:off x="5913690" y="1931349"/>
              <a:ext cx="1649337" cy="40145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Fortran</a:t>
              </a:r>
              <a:endParaRPr/>
            </a:p>
          </p:txBody>
        </p:sp>
        <p:sp>
          <p:nvSpPr>
            <p:cNvPr id="9" name="Rectangle 13" hidden="0"/>
            <p:cNvSpPr/>
            <p:nvPr isPhoto="0" userDrawn="0"/>
          </p:nvSpPr>
          <p:spPr bwMode="auto">
            <a:xfrm>
              <a:off x="5913690" y="2837203"/>
              <a:ext cx="1649337" cy="4083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Interface</a:t>
              </a:r>
              <a:endParaRPr/>
            </a:p>
          </p:txBody>
        </p:sp>
        <p:sp>
          <p:nvSpPr>
            <p:cNvPr id="10" name="Rectangle 14" hidden="0"/>
            <p:cNvSpPr/>
            <p:nvPr isPhoto="0" userDrawn="0"/>
          </p:nvSpPr>
          <p:spPr bwMode="auto">
            <a:xfrm>
              <a:off x="5913690" y="3772223"/>
              <a:ext cx="1649337" cy="401458"/>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rtlCol="0" anchor="b">
              <a:prstTxWarp prst="textNoShape"/>
            </a:bodyPr>
            <a:lstStyle/>
            <a:p>
              <a:pPr algn="ctr">
                <a:spcBef>
                  <a:spcPts val="0"/>
                </a:spcBef>
                <a:defRPr/>
              </a:pPr>
              <a:r>
                <a:rPr lang="en-US" sz="1600">
                  <a:solidFill>
                    <a:srgbClr val="000000"/>
                  </a:solidFill>
                </a:rPr>
                <a:t>C wrapper</a:t>
              </a:r>
              <a:endParaRPr/>
            </a:p>
          </p:txBody>
        </p:sp>
        <p:sp>
          <p:nvSpPr>
            <p:cNvPr id="11" name="Rectangle 15" hidden="0"/>
            <p:cNvSpPr/>
            <p:nvPr isPhoto="0" userDrawn="0"/>
          </p:nvSpPr>
          <p:spPr bwMode="auto">
            <a:xfrm>
              <a:off x="5913690" y="4678077"/>
              <a:ext cx="1649337" cy="40145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Library</a:t>
              </a:r>
              <a:endParaRPr/>
            </a:p>
          </p:txBody>
        </p:sp>
        <p:sp>
          <p:nvSpPr>
            <p:cNvPr id="12" name="Arrow: Down 16" hidden="0"/>
            <p:cNvSpPr/>
            <p:nvPr isPhoto="0" userDrawn="0"/>
          </p:nvSpPr>
          <p:spPr bwMode="auto">
            <a:xfrm>
              <a:off x="6394484" y="3254101"/>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13" name="Arrow: Down 17" hidden="0"/>
            <p:cNvSpPr/>
            <p:nvPr isPhoto="0" userDrawn="0"/>
          </p:nvSpPr>
          <p:spPr bwMode="auto">
            <a:xfrm>
              <a:off x="6394484" y="2332807"/>
              <a:ext cx="687749" cy="504396"/>
            </a:xfrm>
            <a:prstGeom prst="downArrow">
              <a:avLst>
                <a:gd name="adj1" fmla="val 50000"/>
                <a:gd name="adj2" fmla="val 50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grpSp>
      <p:grpSp>
        <p:nvGrpSpPr>
          <p:cNvPr id="14" name="Group 9" hidden="0"/>
          <p:cNvGrpSpPr/>
          <p:nvPr isPhoto="0" userDrawn="0"/>
        </p:nvGrpSpPr>
        <p:grpSpPr bwMode="auto">
          <a:xfrm>
            <a:off x="397423" y="1365079"/>
            <a:ext cx="5051684" cy="665611"/>
            <a:chOff x="457200" y="1273430"/>
            <a:chExt cx="4191712" cy="665611"/>
          </a:xfrm>
        </p:grpSpPr>
        <p:sp>
          <p:nvSpPr>
            <p:cNvPr id="15" name="TextBox 4" hidden="0"/>
            <p:cNvSpPr>
              <a:spLocks noAdjustHandles="0" noChangeArrowheads="0"/>
            </p:cNvSpPr>
            <p:nvPr isPhoto="0" userDrawn="0"/>
          </p:nvSpPr>
          <p:spPr bwMode="auto">
            <a:xfrm>
              <a:off x="457200" y="1631264"/>
              <a:ext cx="4191712" cy="307777"/>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wrap="square" rtlCol="0">
              <a:spAutoFit/>
            </a:bodyPr>
            <a:lstStyle/>
            <a:p>
              <a:pPr>
                <a:defRPr/>
              </a:pPr>
              <a:r>
                <a:rPr lang="en-US" sz="1400">
                  <a:latin typeface="Consolas"/>
                  <a:cs typeface="Courier New"/>
                </a:rPr>
                <a:t>- </a:t>
              </a:r>
              <a:r>
                <a:rPr lang="en-US" sz="1400">
                  <a:latin typeface="Consolas"/>
                  <a:cs typeface="Courier New"/>
                </a:rPr>
                <a:t>decl</a:t>
              </a:r>
              <a:r>
                <a:rPr lang="en-US" sz="1400">
                  <a:latin typeface="Consolas"/>
                  <a:cs typeface="Courier New"/>
                </a:rPr>
                <a:t>: void </a:t>
              </a:r>
              <a:r>
                <a:rPr lang="en-US" sz="1400">
                  <a:latin typeface="Consolas"/>
                  <a:cs typeface="Courier New"/>
                </a:rPr>
                <a:t>setName</a:t>
              </a:r>
              <a:r>
                <a:rPr lang="en-US" sz="1400">
                  <a:latin typeface="Consolas"/>
                  <a:cs typeface="Courier New"/>
                </a:rPr>
                <a:t>(const char *name)</a:t>
              </a:r>
              <a:endParaRPr/>
            </a:p>
          </p:txBody>
        </p:sp>
        <p:sp>
          <p:nvSpPr>
            <p:cNvPr id="16" name="TextBox 2" hidden="0"/>
            <p:cNvSpPr>
              <a:spLocks noAdjustHandles="0" noChangeArrowheads="0"/>
            </p:cNvSpPr>
            <p:nvPr isPhoto="0" userDrawn="0"/>
          </p:nvSpPr>
          <p:spPr bwMode="auto">
            <a:xfrm>
              <a:off x="457200" y="1273430"/>
              <a:ext cx="709301" cy="369332"/>
            </a:xfrm>
            <a:prstGeom prst="rect">
              <a:avLst/>
            </a:prstGeom>
            <a:solidFill>
              <a:schemeClr val="accent1"/>
            </a:solidFill>
          </p:spPr>
          <p:txBody>
            <a:bodyPr wrap="square" rtlCol="0">
              <a:spAutoFit/>
            </a:bodyPr>
            <a:lstStyle/>
            <a:p>
              <a:pPr>
                <a:defRPr/>
              </a:pPr>
              <a:r>
                <a:rPr lang="en-US">
                  <a:solidFill>
                    <a:schemeClr val="bg1"/>
                  </a:solidFill>
                </a:rPr>
                <a:t>YAML</a:t>
              </a:r>
              <a:endParaRPr/>
            </a:p>
          </p:txBody>
        </p:sp>
      </p:grpSp>
      <p:grpSp>
        <p:nvGrpSpPr>
          <p:cNvPr id="17" name="Group 6" hidden="0"/>
          <p:cNvGrpSpPr/>
          <p:nvPr isPhoto="0" userDrawn="0"/>
        </p:nvGrpSpPr>
        <p:grpSpPr bwMode="auto">
          <a:xfrm>
            <a:off x="386541" y="2335622"/>
            <a:ext cx="5062566" cy="1533145"/>
            <a:chOff x="393879" y="1964410"/>
            <a:chExt cx="4544383" cy="1533145"/>
          </a:xfrm>
        </p:grpSpPr>
        <p:sp>
          <p:nvSpPr>
            <p:cNvPr id="18" name="Rectangle 3" hidden="0"/>
            <p:cNvSpPr>
              <a:spLocks noChangeArrowheads="1"/>
            </p:cNvSpPr>
            <p:nvPr isPhoto="0" userDrawn="0"/>
          </p:nvSpPr>
          <p:spPr bwMode="auto">
            <a:xfrm>
              <a:off x="393880" y="2328004"/>
              <a:ext cx="4544382" cy="1169551"/>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vert="horz" wrap="squar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subroutine </a:t>
              </a:r>
              <a:r>
                <a:rPr lang="en-US" sz="1400" b="0" i="0" u="none" strike="noStrike" cap="none">
                  <a:ln>
                    <a:noFill/>
                  </a:ln>
                  <a:solidFill>
                    <a:schemeClr val="tx1"/>
                  </a:solidFill>
                  <a:latin typeface="Consolas"/>
                  <a:cs typeface="Courier New"/>
                </a:rPr>
                <a:t>set_name</a:t>
              </a:r>
              <a:r>
                <a:rPr lang="en-US" sz="1400" b="0" i="0" u="none" strike="noStrike" cap="none">
                  <a:ln>
                    <a:noFill/>
                  </a:ln>
                  <a:solidFill>
                    <a:schemeClr val="tx1"/>
                  </a:solidFill>
                  <a:latin typeface="Consolas"/>
                  <a:cs typeface="Courier New"/>
                </a:rPr>
                <a:t>(name)</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use </a:t>
              </a:r>
              <a:r>
                <a:rPr lang="en-US" sz="1400" b="0" i="0" u="none" strike="noStrike" cap="none">
                  <a:ln>
                    <a:noFill/>
                  </a:ln>
                  <a:solidFill>
                    <a:srgbClr val="008000"/>
                  </a:solidFill>
                  <a:latin typeface="Consolas"/>
                  <a:cs typeface="Courier New"/>
                </a:rPr>
                <a:t>iso_c_binding</a:t>
              </a:r>
              <a:r>
                <a:rPr lang="en-US" sz="1400" b="0" i="0" u="none" strike="noStrike" cap="none">
                  <a:ln>
                    <a:noFill/>
                  </a:ln>
                  <a:solidFill>
                    <a:schemeClr val="tx1"/>
                  </a:solidFill>
                  <a:latin typeface="Consolas"/>
                  <a:cs typeface="Courier New"/>
                </a:rPr>
                <a:t>, only : </a:t>
              </a:r>
              <a:r>
                <a:rPr lang="en-US" sz="1400" b="0" i="0" u="none" strike="noStrike" cap="none">
                  <a:ln>
                    <a:noFill/>
                  </a:ln>
                  <a:solidFill>
                    <a:srgbClr val="008000"/>
                  </a:solidFill>
                  <a:latin typeface="Consolas"/>
                  <a:cs typeface="Courier New"/>
                </a:rPr>
                <a:t>C_NULL_CHAR</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character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008000"/>
                  </a:solidFill>
                  <a:latin typeface="Consolas"/>
                  <a:cs typeface="Courier New"/>
                </a:rPr>
                <a:t>len</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intent</a:t>
              </a:r>
              <a:r>
                <a:rPr lang="en-US" sz="1400" b="0" i="0" u="none" strike="noStrike" cap="none">
                  <a:ln>
                    <a:noFill/>
                  </a:ln>
                  <a:solidFill>
                    <a:schemeClr val="tx1"/>
                  </a:solidFill>
                  <a:latin typeface="Consolas"/>
                  <a:cs typeface="Courier New"/>
                </a:rPr>
                <a:t>(IN)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name</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call </a:t>
              </a:r>
              <a:r>
                <a:rPr lang="en-US" sz="1400" b="0" i="0" u="none" strike="noStrike" cap="none">
                  <a:ln>
                    <a:noFill/>
                  </a:ln>
                  <a:solidFill>
                    <a:schemeClr val="tx1"/>
                  </a:solidFill>
                  <a:latin typeface="Consolas"/>
                  <a:cs typeface="Courier New"/>
                </a:rPr>
                <a:t>c_set_name</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008000"/>
                  </a:solidFill>
                  <a:latin typeface="Consolas"/>
                  <a:cs typeface="Courier New"/>
                </a:rPr>
                <a:t>trim</a:t>
              </a:r>
              <a:r>
                <a:rPr lang="en-US" sz="1400" b="0" i="0" u="none" strike="noStrike" cap="none">
                  <a:ln>
                    <a:noFill/>
                  </a:ln>
                  <a:solidFill>
                    <a:schemeClr val="tx1"/>
                  </a:solidFill>
                  <a:latin typeface="Consolas"/>
                  <a:cs typeface="Courier New"/>
                </a:rPr>
                <a:t>(name)</a:t>
              </a:r>
              <a:r>
                <a:rPr lang="en-US" sz="1400" b="0" i="0" u="none" strike="noStrike" cap="none">
                  <a:ln>
                    <a:noFill/>
                  </a:ln>
                  <a:solidFill>
                    <a:srgbClr val="666666"/>
                  </a:solidFill>
                  <a:latin typeface="Consolas"/>
                  <a:cs typeface="Courier New"/>
                </a:rPr>
                <a:t>//</a:t>
              </a:r>
              <a:r>
                <a:rPr lang="en-US" sz="1400" b="0" i="0" u="none" strike="noStrike" cap="none">
                  <a:ln>
                    <a:noFill/>
                  </a:ln>
                  <a:solidFill>
                    <a:srgbClr val="008000"/>
                  </a:solidFill>
                  <a:latin typeface="Consolas"/>
                  <a:cs typeface="Courier New"/>
                </a:rPr>
                <a:t>C_NULL_CHAR</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end subroutine </a:t>
              </a:r>
              <a:r>
                <a:rPr lang="en-US" sz="1400" b="0" i="0" u="none" strike="noStrike" cap="none">
                  <a:ln>
                    <a:noFill/>
                  </a:ln>
                  <a:solidFill>
                    <a:schemeClr val="tx1"/>
                  </a:solidFill>
                  <a:latin typeface="Consolas"/>
                  <a:cs typeface="Courier New"/>
                </a:rPr>
                <a:t>set_name</a:t>
              </a:r>
              <a:r>
                <a:rPr lang="en-US" sz="1400" b="0" i="0" u="none" strike="noStrike" cap="none">
                  <a:ln>
                    <a:noFill/>
                  </a:ln>
                  <a:solidFill>
                    <a:schemeClr val="tx1"/>
                  </a:solidFill>
                  <a:latin typeface="Consolas"/>
                  <a:cs typeface="Courier New"/>
                </a:rPr>
                <a:t> </a:t>
              </a:r>
              <a:endParaRPr/>
            </a:p>
          </p:txBody>
        </p:sp>
        <p:sp>
          <p:nvSpPr>
            <p:cNvPr id="19" name="TextBox 3" hidden="0"/>
            <p:cNvSpPr>
              <a:spLocks noAdjustHandles="0" noChangeArrowheads="0"/>
            </p:cNvSpPr>
            <p:nvPr isPhoto="0" userDrawn="0"/>
          </p:nvSpPr>
          <p:spPr bwMode="auto">
            <a:xfrm>
              <a:off x="393879" y="1964410"/>
              <a:ext cx="940037" cy="369332"/>
            </a:xfrm>
            <a:prstGeom prst="rect">
              <a:avLst/>
            </a:prstGeom>
            <a:solidFill>
              <a:schemeClr val="tx2"/>
            </a:solidFill>
          </p:spPr>
          <p:txBody>
            <a:bodyPr wrap="square" rtlCol="0">
              <a:spAutoFit/>
            </a:bodyPr>
            <a:lstStyle/>
            <a:p>
              <a:pPr>
                <a:defRPr/>
              </a:pPr>
              <a:r>
                <a:rPr lang="en-US">
                  <a:solidFill>
                    <a:schemeClr val="bg1"/>
                  </a:solidFill>
                </a:rPr>
                <a:t>Fortran</a:t>
              </a:r>
              <a:endParaRPr/>
            </a:p>
          </p:txBody>
        </p:sp>
      </p:grpSp>
      <p:grpSp>
        <p:nvGrpSpPr>
          <p:cNvPr id="20" name="Group 7" hidden="0"/>
          <p:cNvGrpSpPr/>
          <p:nvPr isPhoto="0" userDrawn="0"/>
        </p:nvGrpSpPr>
        <p:grpSpPr bwMode="auto">
          <a:xfrm>
            <a:off x="382268" y="4032922"/>
            <a:ext cx="5066839" cy="1538883"/>
            <a:chOff x="457200" y="3848256"/>
            <a:chExt cx="3926794" cy="1538883"/>
          </a:xfrm>
        </p:grpSpPr>
        <p:sp>
          <p:nvSpPr>
            <p:cNvPr id="21" name="Rectangle 4" hidden="0"/>
            <p:cNvSpPr>
              <a:spLocks noChangeArrowheads="1"/>
            </p:cNvSpPr>
            <p:nvPr isPhoto="0" userDrawn="0"/>
          </p:nvSpPr>
          <p:spPr bwMode="auto">
            <a:xfrm>
              <a:off x="457200" y="4217588"/>
              <a:ext cx="3926794" cy="1169551"/>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vert="horz" wrap="squar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subroutine </a:t>
              </a:r>
              <a:r>
                <a:rPr lang="en-US" sz="1400" b="0" i="0" u="none" strike="noStrike" cap="none">
                  <a:ln>
                    <a:noFill/>
                  </a:ln>
                  <a:solidFill>
                    <a:schemeClr val="tx1"/>
                  </a:solidFill>
                  <a:latin typeface="Consolas"/>
                  <a:cs typeface="Courier New"/>
                </a:rPr>
                <a:t>c_get_name</a:t>
              </a:r>
              <a:r>
                <a:rPr lang="en-US" sz="1400" b="0" i="0" u="none" strike="noStrike" cap="none">
                  <a:ln>
                    <a:noFill/>
                  </a:ln>
                  <a:solidFill>
                    <a:schemeClr val="tx1"/>
                  </a:solidFill>
                  <a:latin typeface="Consolas"/>
                  <a:cs typeface="Courier New"/>
                </a:rPr>
                <a:t>(name) &amp;</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1" i="0" u="none" strike="noStrike" cap="none">
                  <a:ln>
                    <a:noFill/>
                  </a:ln>
                  <a:solidFill>
                    <a:srgbClr val="008000"/>
                  </a:solidFill>
                  <a:latin typeface="Consolas"/>
                  <a:cs typeface="Courier New"/>
                </a:rPr>
                <a:t>bind</a:t>
              </a:r>
              <a:r>
                <a:rPr lang="en-US" sz="1400" b="0" i="0" u="none" strike="noStrike" cap="none">
                  <a:ln>
                    <a:noFill/>
                  </a:ln>
                  <a:solidFill>
                    <a:schemeClr val="tx1"/>
                  </a:solidFill>
                  <a:latin typeface="Consolas"/>
                  <a:cs typeface="Courier New"/>
                </a:rPr>
                <a:t>(C, name</a:t>
              </a:r>
              <a:r>
                <a:rPr lang="en-US" sz="1400" b="0" i="0" u="none" strike="noStrike" cap="none">
                  <a:ln>
                    <a:noFill/>
                  </a:ln>
                  <a:solidFill>
                    <a:srgbClr val="666666"/>
                  </a:solidFill>
                  <a:latin typeface="Consolas"/>
                  <a:cs typeface="Courier New"/>
                </a:rPr>
                <a:t>=</a:t>
              </a:r>
              <a:r>
                <a:rPr lang="en-US" sz="1400" b="0" i="0" u="none" strike="noStrike" cap="none">
                  <a:ln>
                    <a:noFill/>
                  </a:ln>
                  <a:solidFill>
                    <a:srgbClr val="BA2121"/>
                  </a:solidFill>
                  <a:latin typeface="Consolas"/>
                  <a:cs typeface="Courier New"/>
                </a:rPr>
                <a:t>"</a:t>
              </a:r>
              <a:r>
                <a:rPr lang="en-US" sz="1400" b="0" i="0" u="none" strike="noStrike" cap="none">
                  <a:ln>
                    <a:noFill/>
                  </a:ln>
                  <a:solidFill>
                    <a:srgbClr val="BA2121"/>
                  </a:solidFill>
                  <a:latin typeface="Consolas"/>
                  <a:cs typeface="Courier New"/>
                </a:rPr>
                <a:t>LIB_get_name</a:t>
              </a:r>
              <a:r>
                <a:rPr lang="en-US" sz="1400" b="0" i="0" u="none" strike="noStrike" cap="none">
                  <a:ln>
                    <a:noFill/>
                  </a:ln>
                  <a:solidFill>
                    <a:srgbClr val="BA2121"/>
                  </a:solidFill>
                  <a:latin typeface="Consolas"/>
                  <a:cs typeface="Courier New"/>
                </a:rPr>
                <a:t>"</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character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008000"/>
                  </a:solidFill>
                  <a:latin typeface="Consolas"/>
                  <a:cs typeface="Courier New"/>
                </a:rPr>
                <a:t>kind</a:t>
              </a:r>
              <a:r>
                <a:rPr lang="en-US" sz="1400" b="0" i="0" u="none" strike="noStrike" cap="none">
                  <a:ln>
                    <a:noFill/>
                  </a:ln>
                  <a:solidFill>
                    <a:srgbClr val="666666"/>
                  </a:solidFill>
                  <a:latin typeface="Consolas"/>
                  <a:cs typeface="Courier New"/>
                </a:rPr>
                <a:t>=</a:t>
              </a:r>
              <a:r>
                <a:rPr lang="en-US" sz="1400" b="0" i="0" u="none" strike="noStrike" cap="none">
                  <a:ln>
                    <a:noFill/>
                  </a:ln>
                  <a:solidFill>
                    <a:srgbClr val="B00040"/>
                  </a:solidFill>
                  <a:latin typeface="Consolas"/>
                  <a:cs typeface="Courier New"/>
                </a:rPr>
                <a:t>C_CHAR</a:t>
              </a:r>
              <a:r>
                <a:rPr lang="en-US" sz="1400" b="0" i="0" u="none" strike="noStrike" cap="none">
                  <a:ln>
                    <a:noFill/>
                  </a:ln>
                  <a:solidFill>
                    <a:schemeClr val="tx1"/>
                  </a:solidFill>
                  <a:latin typeface="Consolas"/>
                  <a:cs typeface="Courier New"/>
                </a:rPr>
                <a:t>), </a:t>
              </a:r>
              <a:r>
                <a:rPr lang="en-US" sz="1400" b="1">
                  <a:solidFill>
                    <a:srgbClr val="008000"/>
                  </a:solidFill>
                  <a:latin typeface="Consolas"/>
                  <a:cs typeface="Courier New"/>
                </a:rPr>
                <a:t>i</a:t>
              </a:r>
              <a:r>
                <a:rPr lang="en-US" sz="1400" b="1" i="0" u="none" strike="noStrike" cap="none">
                  <a:ln>
                    <a:noFill/>
                  </a:ln>
                  <a:solidFill>
                    <a:srgbClr val="008000"/>
                  </a:solidFill>
                  <a:latin typeface="Consolas"/>
                  <a:cs typeface="Courier New"/>
                </a:rPr>
                <a:t>ntent</a:t>
              </a:r>
              <a:r>
                <a:rPr lang="en-US" sz="1400" b="0" i="0" u="none" strike="noStrike" cap="none">
                  <a:ln>
                    <a:noFill/>
                  </a:ln>
                  <a:solidFill>
                    <a:schemeClr val="tx1"/>
                  </a:solidFill>
                  <a:latin typeface="Consolas"/>
                  <a:cs typeface="Courier New"/>
                </a:rPr>
                <a:t>(OUT) </a:t>
              </a:r>
              <a:r>
                <a:rPr lang="en-US" sz="1400" b="1" i="0" u="none" strike="noStrike" cap="none">
                  <a:ln>
                    <a:noFill/>
                  </a:ln>
                  <a:solidFill>
                    <a:srgbClr val="008000"/>
                  </a:solidFill>
                  <a:latin typeface="Consolas"/>
                  <a:cs typeface="Courier New"/>
                </a:rPr>
                <a:t>::</a:t>
              </a:r>
              <a:r>
                <a:rPr lang="en-US" sz="1400">
                  <a:latin typeface="Consolas"/>
                  <a:cs typeface="Courier New"/>
                </a:rPr>
                <a:t> </a:t>
              </a:r>
              <a:r>
                <a:rPr lang="en-US" sz="1400" b="0" i="0" u="none" strike="noStrike" cap="none">
                  <a:ln>
                    <a:noFill/>
                  </a:ln>
                  <a:solidFill>
                    <a:schemeClr val="tx1"/>
                  </a:solidFill>
                  <a:latin typeface="Consolas"/>
                  <a:cs typeface="Courier New"/>
                </a:rPr>
                <a:t>name(</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end subroutine </a:t>
              </a:r>
              <a:r>
                <a:rPr lang="en-US" sz="1400" b="0" i="0" u="none" strike="noStrike" cap="none">
                  <a:ln>
                    <a:noFill/>
                  </a:ln>
                  <a:solidFill>
                    <a:schemeClr val="tx1"/>
                  </a:solidFill>
                  <a:latin typeface="Consolas"/>
                  <a:cs typeface="Courier New"/>
                </a:rPr>
                <a:t>c_get_name</a:t>
              </a:r>
              <a:r>
                <a:rPr lang="en-US" sz="1400" b="0" i="0" u="none" strike="noStrike" cap="none">
                  <a:ln>
                    <a:noFill/>
                  </a:ln>
                  <a:solidFill>
                    <a:schemeClr val="tx1"/>
                  </a:solidFill>
                  <a:latin typeface="Consolas"/>
                  <a:cs typeface="Courier New"/>
                </a:rPr>
                <a:t> </a:t>
              </a:r>
              <a:endParaRPr/>
            </a:p>
          </p:txBody>
        </p:sp>
        <p:sp>
          <p:nvSpPr>
            <p:cNvPr id="22" name="TextBox 5" hidden="0"/>
            <p:cNvSpPr>
              <a:spLocks noAdjustHandles="0" noChangeArrowheads="0"/>
            </p:cNvSpPr>
            <p:nvPr isPhoto="0" userDrawn="0"/>
          </p:nvSpPr>
          <p:spPr bwMode="auto">
            <a:xfrm>
              <a:off x="457200" y="3848256"/>
              <a:ext cx="1069434" cy="369332"/>
            </a:xfrm>
            <a:prstGeom prst="rect">
              <a:avLst/>
            </a:prstGeom>
            <a:solidFill>
              <a:schemeClr val="tx2"/>
            </a:solidFill>
          </p:spPr>
          <p:txBody>
            <a:bodyPr wrap="square" rtlCol="0">
              <a:spAutoFit/>
            </a:bodyPr>
            <a:lstStyle/>
            <a:p>
              <a:pPr>
                <a:defRPr/>
              </a:pPr>
              <a:r>
                <a:rPr lang="en-US">
                  <a:solidFill>
                    <a:schemeClr val="bg1"/>
                  </a:solidFill>
                </a:rPr>
                <a:t>Interface</a:t>
              </a:r>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a:xfrm>
            <a:off x="457201" y="219509"/>
            <a:ext cx="8530683" cy="1008771"/>
          </a:xfrm>
        </p:spPr>
        <p:txBody>
          <a:bodyPr/>
          <a:lstStyle/>
          <a:p>
            <a:pPr>
              <a:defRPr/>
            </a:pPr>
            <a:r>
              <a:rPr lang="en-US"/>
              <a:t>C </a:t>
            </a:r>
            <a:r>
              <a:rPr lang="en-US"/>
              <a:t>Bufferify</a:t>
            </a:r>
            <a:r>
              <a:rPr lang="en-US"/>
              <a:t> Wrapper</a:t>
            </a:r>
            <a:br>
              <a:rPr lang="en-US"/>
            </a:br>
            <a:r>
              <a:rPr lang="en-US" sz="2400" b="0"/>
              <a:t>Pass metadata in additional arguments</a:t>
            </a:r>
            <a:endParaRPr/>
          </a:p>
        </p:txBody>
      </p:sp>
      <p:sp>
        <p:nvSpPr>
          <p:cNvPr id="5" name="Rectangle 7" hidden="0"/>
          <p:cNvSpPr>
            <a:spLocks noChangeArrowheads="1"/>
          </p:cNvSpPr>
          <p:nvPr isPhoto="0" userDrawn="0"/>
        </p:nvSpPr>
        <p:spPr bwMode="auto">
          <a:xfrm>
            <a:off x="0" y="5706846"/>
            <a:ext cx="9144000" cy="646331"/>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Current compilers pass the length as a hidden argument.</a:t>
            </a:r>
            <a:endParaRPr/>
          </a:p>
          <a:p>
            <a:pPr algn="ctr">
              <a:defRPr/>
            </a:pPr>
            <a:r>
              <a:rPr lang="en-US">
                <a:solidFill>
                  <a:schemeClr val="bg1"/>
                </a:solidFill>
                <a:latin typeface="Calibri"/>
                <a:cs typeface="Calibri"/>
              </a:rPr>
              <a:t>Shroud passes the length explicitly.</a:t>
            </a:r>
            <a:endParaRPr/>
          </a:p>
        </p:txBody>
      </p:sp>
      <p:grpSp>
        <p:nvGrpSpPr>
          <p:cNvPr id="6" name="Group 14" hidden="0"/>
          <p:cNvGrpSpPr/>
          <p:nvPr isPhoto="0" userDrawn="0"/>
        </p:nvGrpSpPr>
        <p:grpSpPr bwMode="auto">
          <a:xfrm>
            <a:off x="7152831" y="1854907"/>
            <a:ext cx="1649337" cy="3148186"/>
            <a:chOff x="5913690" y="1931349"/>
            <a:chExt cx="1649337" cy="3148186"/>
          </a:xfrm>
        </p:grpSpPr>
        <p:sp>
          <p:nvSpPr>
            <p:cNvPr id="7" name="Arrow: Down 15" hidden="0"/>
            <p:cNvSpPr/>
            <p:nvPr isPhoto="0" userDrawn="0"/>
          </p:nvSpPr>
          <p:spPr bwMode="auto">
            <a:xfrm>
              <a:off x="6394484" y="4173680"/>
              <a:ext cx="687749" cy="504396"/>
            </a:xfrm>
            <a:prstGeom prst="downArrow">
              <a:avLst>
                <a:gd name="adj1" fmla="val 50000"/>
                <a:gd name="adj2" fmla="val 50000"/>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8" name="Rectangle 16" hidden="0"/>
            <p:cNvSpPr/>
            <p:nvPr isPhoto="0" userDrawn="0"/>
          </p:nvSpPr>
          <p:spPr bwMode="auto">
            <a:xfrm>
              <a:off x="5913690" y="1931349"/>
              <a:ext cx="1649337" cy="40145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Fortran</a:t>
              </a:r>
              <a:endParaRPr/>
            </a:p>
          </p:txBody>
        </p:sp>
        <p:sp>
          <p:nvSpPr>
            <p:cNvPr id="9" name="Rectangle 17" hidden="0"/>
            <p:cNvSpPr/>
            <p:nvPr isPhoto="0" userDrawn="0"/>
          </p:nvSpPr>
          <p:spPr bwMode="auto">
            <a:xfrm>
              <a:off x="5913690" y="2837203"/>
              <a:ext cx="1649337" cy="4083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Interface</a:t>
              </a:r>
              <a:endParaRPr/>
            </a:p>
          </p:txBody>
        </p:sp>
        <p:sp>
          <p:nvSpPr>
            <p:cNvPr id="10" name="Rectangle 18" hidden="0"/>
            <p:cNvSpPr/>
            <p:nvPr isPhoto="0" userDrawn="0"/>
          </p:nvSpPr>
          <p:spPr bwMode="auto">
            <a:xfrm>
              <a:off x="5913690" y="3772223"/>
              <a:ext cx="1649337" cy="401458"/>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C wrapper</a:t>
              </a:r>
              <a:endParaRPr/>
            </a:p>
          </p:txBody>
        </p:sp>
        <p:sp>
          <p:nvSpPr>
            <p:cNvPr id="11" name="Rectangle 19" hidden="0"/>
            <p:cNvSpPr/>
            <p:nvPr isPhoto="0" userDrawn="0"/>
          </p:nvSpPr>
          <p:spPr bwMode="auto">
            <a:xfrm>
              <a:off x="5913690" y="4678077"/>
              <a:ext cx="1649337" cy="40145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Library</a:t>
              </a:r>
              <a:endParaRPr/>
            </a:p>
          </p:txBody>
        </p:sp>
        <p:sp>
          <p:nvSpPr>
            <p:cNvPr id="12" name="Arrow: Down 20" hidden="0"/>
            <p:cNvSpPr/>
            <p:nvPr isPhoto="0" userDrawn="0"/>
          </p:nvSpPr>
          <p:spPr bwMode="auto">
            <a:xfrm>
              <a:off x="6394484" y="3254101"/>
              <a:ext cx="687749" cy="504396"/>
            </a:xfrm>
            <a:prstGeom prst="downArrow">
              <a:avLst>
                <a:gd name="adj1" fmla="val 50000"/>
                <a:gd name="adj2" fmla="val 50000"/>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13" name="Arrow: Down 21" hidden="0"/>
            <p:cNvSpPr/>
            <p:nvPr isPhoto="0" userDrawn="0"/>
          </p:nvSpPr>
          <p:spPr bwMode="auto">
            <a:xfrm>
              <a:off x="6394484" y="2332807"/>
              <a:ext cx="687749" cy="504396"/>
            </a:xfrm>
            <a:prstGeom prst="downArrow">
              <a:avLst>
                <a:gd name="adj1" fmla="val 50000"/>
                <a:gd name="adj2" fmla="val 50000"/>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grpSp>
      <p:grpSp>
        <p:nvGrpSpPr>
          <p:cNvPr id="14" name="Group 6" hidden="0"/>
          <p:cNvGrpSpPr/>
          <p:nvPr isPhoto="0" userDrawn="0"/>
        </p:nvGrpSpPr>
        <p:grpSpPr bwMode="auto">
          <a:xfrm>
            <a:off x="474754" y="3914658"/>
            <a:ext cx="6385081" cy="1382354"/>
            <a:chOff x="457199" y="3770840"/>
            <a:chExt cx="6385081" cy="1382354"/>
          </a:xfrm>
        </p:grpSpPr>
        <p:sp>
          <p:nvSpPr>
            <p:cNvPr id="15" name="Rectangle 2" hidden="0"/>
            <p:cNvSpPr>
              <a:spLocks noChangeArrowheads="1"/>
            </p:cNvSpPr>
            <p:nvPr isPhoto="0" userDrawn="0"/>
          </p:nvSpPr>
          <p:spPr bwMode="auto">
            <a:xfrm>
              <a:off x="457199" y="4137531"/>
              <a:ext cx="6385081" cy="1015663"/>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rgbClr val="B00040"/>
                  </a:solidFill>
                  <a:latin typeface="Consolas"/>
                  <a:cs typeface="Courier New"/>
                </a:rPr>
                <a:t>void</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0000FF"/>
                  </a:solidFill>
                  <a:latin typeface="Consolas"/>
                  <a:cs typeface="Courier New"/>
                </a:rPr>
                <a:t>LIB_get_name_bufferify</a:t>
              </a:r>
              <a:r>
                <a:rPr lang="en-US" sz="1400">
                  <a:latin typeface="Consolas"/>
                  <a:cs typeface="Courier New"/>
                </a:rPr>
                <a:t>(</a:t>
              </a:r>
              <a:r>
                <a:rPr lang="en-US" sz="1400" b="0" i="0" u="none" strike="noStrike" cap="none">
                  <a:ln>
                    <a:noFill/>
                  </a:ln>
                  <a:solidFill>
                    <a:srgbClr val="B00040"/>
                  </a:solidFill>
                  <a:latin typeface="Consolas"/>
                  <a:cs typeface="Courier New"/>
                </a:rPr>
                <a:t>char</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name, </a:t>
              </a:r>
              <a:r>
                <a:rPr lang="en-US" sz="1400" b="0" i="0" u="none" strike="noStrike" cap="none">
                  <a:ln>
                    <a:noFill/>
                  </a:ln>
                  <a:solidFill>
                    <a:srgbClr val="B00040"/>
                  </a:solidFill>
                  <a:latin typeface="Consolas"/>
                  <a:cs typeface="Courier New"/>
                </a:rPr>
                <a:t>int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Nname</a:t>
              </a:r>
              <a:r>
                <a:rPr lang="en-US" sz="1400" b="0" i="0" u="none" strike="noStrike" cap="none">
                  <a:ln>
                    <a:noFill/>
                  </a:ln>
                  <a:solidFill>
                    <a:schemeClr val="tx1"/>
                  </a:solidFill>
                  <a:latin typeface="Consolas"/>
                  <a:cs typeface="Courier New"/>
                </a:rPr>
                <a:t>) {</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std</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string </a:t>
              </a:r>
              <a:r>
                <a:rPr lang="en-US" sz="1400" b="0" i="0" u="none" strike="noStrike" cap="none">
                  <a:ln>
                    <a:noFill/>
                  </a:ln>
                  <a:solidFill>
                    <a:schemeClr val="tx1"/>
                  </a:solidFill>
                  <a:latin typeface="Consolas"/>
                  <a:cs typeface="Courier New"/>
                </a:rPr>
                <a:t>SH_name</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getName</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SH_name</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ShroudStrCopy</a:t>
              </a:r>
              <a:r>
                <a:rPr lang="en-US" sz="1400" b="0" i="0" u="none" strike="noStrike" cap="none">
                  <a:ln>
                    <a:noFill/>
                  </a:ln>
                  <a:solidFill>
                    <a:schemeClr val="tx1"/>
                  </a:solidFill>
                  <a:latin typeface="Consolas"/>
                  <a:cs typeface="Courier New"/>
                </a:rPr>
                <a:t>(name, </a:t>
              </a:r>
              <a:r>
                <a:rPr lang="en-US" sz="1400" b="0" i="0" u="none" strike="noStrike" cap="none">
                  <a:ln>
                    <a:noFill/>
                  </a:ln>
                  <a:solidFill>
                    <a:schemeClr val="tx1"/>
                  </a:solidFill>
                  <a:latin typeface="Consolas"/>
                  <a:cs typeface="Courier New"/>
                </a:rPr>
                <a:t>Nname</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SH_name.data</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SH_name.size</a:t>
              </a:r>
              <a:r>
                <a:rPr lang="en-US" sz="1400" b="0" i="0" u="none" strike="noStrike" cap="none">
                  <a:ln>
                    <a:noFill/>
                  </a:ln>
                  <a:solidFill>
                    <a:schemeClr val="tx1"/>
                  </a:solidFill>
                  <a:latin typeface="Consolas"/>
                  <a:cs typeface="Courier New"/>
                </a:rPr>
                <a:t>());}</a:t>
              </a:r>
              <a:r>
                <a:rPr lang="en-US" b="0" i="0" u="none" strike="noStrike" cap="none">
                  <a:ln>
                    <a:noFill/>
                  </a:ln>
                  <a:solidFill>
                    <a:schemeClr val="tx1"/>
                  </a:solidFill>
                  <a:latin typeface="Courier New"/>
                  <a:cs typeface="Courier New"/>
                </a:rPr>
                <a:t> </a:t>
              </a:r>
              <a:endParaRPr/>
            </a:p>
          </p:txBody>
        </p:sp>
        <p:sp>
          <p:nvSpPr>
            <p:cNvPr id="16" name="Flowchart: Process 24" hidden="0"/>
            <p:cNvSpPr/>
            <p:nvPr isPhoto="0" userDrawn="0"/>
          </p:nvSpPr>
          <p:spPr bwMode="auto">
            <a:xfrm>
              <a:off x="4477521" y="4180230"/>
              <a:ext cx="1003210" cy="243708"/>
            </a:xfrm>
            <a:prstGeom prst="flowChartProcess">
              <a:avLst/>
            </a:prstGeom>
            <a:noFill/>
            <a:ln w="25400" cap="flat" cmpd="sng" algn="ctr">
              <a:solidFill>
                <a:schemeClr val="accent2"/>
              </a:solidFill>
              <a:prstDash val="solid"/>
              <a:round/>
              <a:headEnd type="none" w="med" len="med"/>
              <a:tailEnd type="none" w="med" len="med"/>
            </a:ln>
          </p:spPr>
          <p:style>
            <a:lnRef idx="0">
              <a:srgbClr val="000000"/>
            </a:lnRef>
            <a:fillRef idx="0">
              <a:srgbClr val="000000"/>
            </a:fillRef>
            <a:effectRef idx="0">
              <a:srgbClr val="000000"/>
            </a:effectRef>
            <a:fontRef idx="minor">
              <a:schemeClr val="accent2"/>
            </a:fontRef>
          </p:style>
          <p:txBody>
            <a:bodyPr rtlCol="0" anchor="b">
              <a:prstTxWarp prst="textNoShape"/>
            </a:bodyPr>
            <a:lstStyle/>
            <a:p>
              <a:pPr algn="ctr">
                <a:spcBef>
                  <a:spcPts val="0"/>
                </a:spcBef>
                <a:defRPr/>
              </a:pPr>
              <a:endParaRPr lang="en-US" sz="1600">
                <a:solidFill>
                  <a:srgbClr val="000000"/>
                </a:solidFill>
              </a:endParaRPr>
            </a:p>
          </p:txBody>
        </p:sp>
        <p:sp>
          <p:nvSpPr>
            <p:cNvPr id="17" name="TextBox 3" hidden="0"/>
            <p:cNvSpPr>
              <a:spLocks noAdjustHandles="0" noChangeArrowheads="0"/>
            </p:cNvSpPr>
            <p:nvPr isPhoto="0" userDrawn="0"/>
          </p:nvSpPr>
          <p:spPr bwMode="auto">
            <a:xfrm>
              <a:off x="457199" y="3770840"/>
              <a:ext cx="1184683" cy="369332"/>
            </a:xfrm>
            <a:prstGeom prst="rect">
              <a:avLst/>
            </a:prstGeom>
            <a:solidFill>
              <a:schemeClr val="tx2"/>
            </a:solidFill>
          </p:spPr>
          <p:txBody>
            <a:bodyPr wrap="none" rtlCol="0">
              <a:spAutoFit/>
            </a:bodyPr>
            <a:lstStyle/>
            <a:p>
              <a:pPr>
                <a:defRPr/>
              </a:pPr>
              <a:r>
                <a:rPr lang="en-US">
                  <a:solidFill>
                    <a:schemeClr val="bg1"/>
                  </a:solidFill>
                </a:rPr>
                <a:t>C Wrapper</a:t>
              </a:r>
              <a:endParaRPr/>
            </a:p>
          </p:txBody>
        </p:sp>
      </p:grpSp>
      <p:grpSp>
        <p:nvGrpSpPr>
          <p:cNvPr id="18" name="Group 11" hidden="0"/>
          <p:cNvGrpSpPr/>
          <p:nvPr isPhoto="0" userDrawn="0"/>
        </p:nvGrpSpPr>
        <p:grpSpPr bwMode="auto">
          <a:xfrm>
            <a:off x="474754" y="2154499"/>
            <a:ext cx="4114800" cy="1538883"/>
            <a:chOff x="457199" y="1563313"/>
            <a:chExt cx="4114800" cy="1538883"/>
          </a:xfrm>
        </p:grpSpPr>
        <p:sp>
          <p:nvSpPr>
            <p:cNvPr id="19" name="Rectangle 1" hidden="0"/>
            <p:cNvSpPr>
              <a:spLocks noChangeArrowheads="1"/>
            </p:cNvSpPr>
            <p:nvPr isPhoto="0" userDrawn="0"/>
          </p:nvSpPr>
          <p:spPr bwMode="auto">
            <a:xfrm>
              <a:off x="457200" y="1932645"/>
              <a:ext cx="4114800" cy="1169551"/>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subroutine </a:t>
              </a:r>
              <a:r>
                <a:rPr lang="en-US" sz="1400" b="0" i="0" u="none" strike="noStrike" cap="none">
                  <a:ln>
                    <a:noFill/>
                  </a:ln>
                  <a:solidFill>
                    <a:schemeClr val="tx1"/>
                  </a:solidFill>
                  <a:latin typeface="Consolas"/>
                  <a:cs typeface="Courier New"/>
                </a:rPr>
                <a:t>get_name</a:t>
              </a:r>
              <a:r>
                <a:rPr lang="en-US" sz="1400" b="0" i="0" u="none" strike="noStrike" cap="none">
                  <a:ln>
                    <a:noFill/>
                  </a:ln>
                  <a:solidFill>
                    <a:schemeClr val="tx1"/>
                  </a:solidFill>
                  <a:latin typeface="Consolas"/>
                  <a:cs typeface="Courier New"/>
                </a:rPr>
                <a:t>(name)</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character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008000"/>
                  </a:solidFill>
                  <a:latin typeface="Consolas"/>
                  <a:cs typeface="Courier New"/>
                </a:rPr>
                <a:t>len</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intent</a:t>
              </a:r>
              <a:r>
                <a:rPr lang="en-US" sz="1400" b="0" i="0" u="none" strike="noStrike" cap="none">
                  <a:ln>
                    <a:noFill/>
                  </a:ln>
                  <a:solidFill>
                    <a:schemeClr val="tx1"/>
                  </a:solidFill>
                  <a:latin typeface="Consolas"/>
                  <a:cs typeface="Courier New"/>
                </a:rPr>
                <a:t>(OUT)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name</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call </a:t>
              </a:r>
              <a:r>
                <a:rPr lang="en-US" sz="1400" b="0" i="0" u="none" strike="noStrike" cap="none">
                  <a:ln>
                    <a:noFill/>
                  </a:ln>
                  <a:solidFill>
                    <a:schemeClr val="tx1"/>
                  </a:solidFill>
                  <a:latin typeface="Consolas"/>
                  <a:cs typeface="Courier New"/>
                </a:rPr>
                <a:t>c_get_name_bufferify</a:t>
              </a:r>
              <a:r>
                <a:rPr lang="en-US" sz="1400" b="0" i="0" u="none" strike="noStrike" cap="none">
                  <a:ln>
                    <a:noFill/>
                  </a:ln>
                  <a:solidFill>
                    <a:schemeClr val="tx1"/>
                  </a:solidFill>
                  <a:latin typeface="Consolas"/>
                  <a:cs typeface="Courier New"/>
                </a:rPr>
                <a:t>(name, &amp;</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008000"/>
                  </a:solidFill>
                  <a:latin typeface="Consolas"/>
                  <a:cs typeface="Courier New"/>
                </a:rPr>
                <a:t>len</a:t>
              </a:r>
              <a:r>
                <a:rPr lang="en-US" sz="1400" b="0" i="0" u="none" strike="noStrike" cap="none">
                  <a:ln>
                    <a:noFill/>
                  </a:ln>
                  <a:solidFill>
                    <a:schemeClr val="tx1"/>
                  </a:solidFill>
                  <a:latin typeface="Consolas"/>
                  <a:cs typeface="Courier New"/>
                </a:rPr>
                <a:t>(name, </a:t>
              </a:r>
              <a:r>
                <a:rPr lang="en-US" sz="1400" b="0" i="0" u="none" strike="noStrike" cap="none">
                  <a:ln>
                    <a:noFill/>
                  </a:ln>
                  <a:solidFill>
                    <a:srgbClr val="008000"/>
                  </a:solidFill>
                  <a:latin typeface="Consolas"/>
                  <a:cs typeface="Courier New"/>
                </a:rPr>
                <a:t>kind</a:t>
              </a:r>
              <a:r>
                <a:rPr lang="en-US" sz="1400" b="0" i="0" u="none" strike="noStrike" cap="none">
                  <a:ln>
                    <a:noFill/>
                  </a:ln>
                  <a:solidFill>
                    <a:srgbClr val="666666"/>
                  </a:solidFill>
                  <a:latin typeface="Consolas"/>
                  <a:cs typeface="Courier New"/>
                </a:rPr>
                <a:t>=</a:t>
              </a:r>
              <a:r>
                <a:rPr lang="en-US" sz="1400" b="0" i="0" u="none" strike="noStrike" cap="none">
                  <a:ln>
                    <a:noFill/>
                  </a:ln>
                  <a:solidFill>
                    <a:srgbClr val="B00040"/>
                  </a:solidFill>
                  <a:latin typeface="Consolas"/>
                  <a:cs typeface="Courier New"/>
                </a:rPr>
                <a:t>C_INT</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end subroutine </a:t>
              </a:r>
              <a:r>
                <a:rPr lang="en-US" sz="1400" b="0" i="0" u="none" strike="noStrike" cap="none">
                  <a:ln>
                    <a:noFill/>
                  </a:ln>
                  <a:solidFill>
                    <a:schemeClr val="tx1"/>
                  </a:solidFill>
                  <a:latin typeface="Consolas"/>
                  <a:cs typeface="Courier New"/>
                </a:rPr>
                <a:t>get_name</a:t>
              </a:r>
              <a:r>
                <a:rPr lang="en-US" sz="1400" b="0" i="0" u="none" strike="noStrike" cap="none">
                  <a:ln>
                    <a:noFill/>
                  </a:ln>
                  <a:solidFill>
                    <a:schemeClr val="tx1"/>
                  </a:solidFill>
                  <a:latin typeface="Consolas"/>
                  <a:cs typeface="Courier New"/>
                </a:rPr>
                <a:t>  </a:t>
              </a:r>
              <a:endParaRPr/>
            </a:p>
          </p:txBody>
        </p:sp>
        <p:sp>
          <p:nvSpPr>
            <p:cNvPr id="20" name="Flowchart: Process 8" hidden="0"/>
            <p:cNvSpPr/>
            <p:nvPr isPhoto="0" userDrawn="0"/>
          </p:nvSpPr>
          <p:spPr bwMode="auto">
            <a:xfrm>
              <a:off x="890605" y="2609945"/>
              <a:ext cx="2103120" cy="243708"/>
            </a:xfrm>
            <a:prstGeom prst="flowChartProcess">
              <a:avLst/>
            </a:prstGeom>
            <a:noFill/>
            <a:ln w="25400" cap="flat" cmpd="sng" algn="ctr">
              <a:solidFill>
                <a:schemeClr val="accent2"/>
              </a:solidFill>
              <a:prstDash val="solid"/>
              <a:round/>
              <a:headEnd type="none" w="med" len="med"/>
              <a:tailEnd type="none" w="med" len="med"/>
            </a:ln>
          </p:spPr>
          <p:style>
            <a:lnRef idx="0">
              <a:srgbClr val="000000"/>
            </a:lnRef>
            <a:fillRef idx="0">
              <a:srgbClr val="000000"/>
            </a:fillRef>
            <a:effectRef idx="0">
              <a:srgbClr val="000000"/>
            </a:effectRef>
            <a:fontRef idx="minor">
              <a:schemeClr val="accent2"/>
            </a:fontRef>
          </p:style>
          <p:txBody>
            <a:bodyPr rtlCol="0" anchor="b">
              <a:prstTxWarp prst="textNoShape"/>
            </a:bodyPr>
            <a:lstStyle/>
            <a:p>
              <a:pPr algn="ctr">
                <a:spcBef>
                  <a:spcPts val="0"/>
                </a:spcBef>
                <a:defRPr/>
              </a:pPr>
              <a:endParaRPr lang="en-US" sz="1600">
                <a:solidFill>
                  <a:srgbClr val="000000"/>
                </a:solidFill>
              </a:endParaRPr>
            </a:p>
          </p:txBody>
        </p:sp>
        <p:sp>
          <p:nvSpPr>
            <p:cNvPr id="21" name="TextBox 10" hidden="0"/>
            <p:cNvSpPr>
              <a:spLocks noAdjustHandles="0" noChangeArrowheads="0"/>
            </p:cNvSpPr>
            <p:nvPr isPhoto="0" userDrawn="0"/>
          </p:nvSpPr>
          <p:spPr bwMode="auto">
            <a:xfrm>
              <a:off x="457199" y="1563313"/>
              <a:ext cx="940037" cy="369332"/>
            </a:xfrm>
            <a:prstGeom prst="rect">
              <a:avLst/>
            </a:prstGeom>
            <a:solidFill>
              <a:schemeClr val="tx2"/>
            </a:solidFill>
          </p:spPr>
          <p:txBody>
            <a:bodyPr wrap="square" rtlCol="0">
              <a:spAutoFit/>
            </a:bodyPr>
            <a:lstStyle/>
            <a:p>
              <a:pPr>
                <a:defRPr/>
              </a:pPr>
              <a:r>
                <a:rPr lang="en-US">
                  <a:solidFill>
                    <a:schemeClr val="bg1"/>
                  </a:solidFill>
                </a:rPr>
                <a:t>Fortran</a:t>
              </a:r>
              <a:endParaRPr/>
            </a:p>
          </p:txBody>
        </p:sp>
      </p:grpSp>
      <p:grpSp>
        <p:nvGrpSpPr>
          <p:cNvPr id="22" name="Group 23" hidden="0"/>
          <p:cNvGrpSpPr/>
          <p:nvPr isPhoto="0" userDrawn="0"/>
        </p:nvGrpSpPr>
        <p:grpSpPr bwMode="auto">
          <a:xfrm>
            <a:off x="474754" y="1370495"/>
            <a:ext cx="5319758" cy="663091"/>
            <a:chOff x="457201" y="1356873"/>
            <a:chExt cx="5319758" cy="663091"/>
          </a:xfrm>
        </p:grpSpPr>
        <p:sp>
          <p:nvSpPr>
            <p:cNvPr id="23" name="Rectangle 5" hidden="0"/>
            <p:cNvSpPr/>
            <p:nvPr isPhoto="0" userDrawn="0"/>
          </p:nvSpPr>
          <p:spPr bwMode="auto">
            <a:xfrm>
              <a:off x="457201" y="1712187"/>
              <a:ext cx="5319758" cy="307777"/>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wrap="square">
              <a:spAutoFit/>
            </a:bodyPr>
            <a:lstStyle/>
            <a:p>
              <a:pPr>
                <a:defRPr/>
              </a:pPr>
              <a:r>
                <a:rPr lang="en-US" sz="1400">
                  <a:latin typeface="Consolas"/>
                  <a:ea typeface="Calibri"/>
                  <a:cs typeface="Courier New"/>
                </a:rPr>
                <a:t>- </a:t>
              </a:r>
              <a:r>
                <a:rPr lang="en-US" sz="1400">
                  <a:solidFill>
                    <a:srgbClr val="0A8464"/>
                  </a:solidFill>
                  <a:latin typeface="Consolas"/>
                  <a:ea typeface="Calibri"/>
                  <a:cs typeface="Courier New"/>
                </a:rPr>
                <a:t>decl</a:t>
              </a:r>
              <a:r>
                <a:rPr lang="en-US" sz="1400">
                  <a:latin typeface="Consolas"/>
                  <a:ea typeface="Calibri"/>
                  <a:cs typeface="Courier New"/>
                </a:rPr>
                <a:t>: void </a:t>
              </a:r>
              <a:r>
                <a:rPr lang="en-US" sz="1400">
                  <a:latin typeface="Consolas"/>
                  <a:ea typeface="Calibri"/>
                  <a:cs typeface="Courier New"/>
                </a:rPr>
                <a:t>getName</a:t>
              </a:r>
              <a:r>
                <a:rPr lang="en-US" sz="1400">
                  <a:latin typeface="Consolas"/>
                  <a:ea typeface="Calibri"/>
                  <a:cs typeface="Courier New"/>
                </a:rPr>
                <a:t>(std::string &amp;name +intent(out))</a:t>
              </a:r>
              <a:endParaRPr/>
            </a:p>
          </p:txBody>
        </p:sp>
        <p:sp>
          <p:nvSpPr>
            <p:cNvPr id="24" name="TextBox 22" hidden="0"/>
            <p:cNvSpPr>
              <a:spLocks noAdjustHandles="0" noChangeArrowheads="0"/>
            </p:cNvSpPr>
            <p:nvPr isPhoto="0" userDrawn="0"/>
          </p:nvSpPr>
          <p:spPr bwMode="auto">
            <a:xfrm>
              <a:off x="457201" y="1356873"/>
              <a:ext cx="803304" cy="369332"/>
            </a:xfrm>
            <a:prstGeom prst="rect">
              <a:avLst/>
            </a:prstGeom>
            <a:solidFill>
              <a:schemeClr val="accent1"/>
            </a:solidFill>
          </p:spPr>
          <p:txBody>
            <a:bodyPr wrap="square" rtlCol="0">
              <a:spAutoFit/>
            </a:bodyPr>
            <a:lstStyle/>
            <a:p>
              <a:pPr>
                <a:defRPr/>
              </a:pPr>
              <a:r>
                <a:rPr lang="en-US">
                  <a:solidFill>
                    <a:schemeClr val="bg1"/>
                  </a:solidFill>
                </a:rPr>
                <a:t>YAML</a:t>
              </a:r>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p:txBody>
          <a:bodyPr/>
          <a:lstStyle/>
          <a:p>
            <a:pPr>
              <a:defRPr/>
            </a:pPr>
            <a:r>
              <a:rPr lang="en-US"/>
              <a:t>Must tell Shroud the shape of the array using an attribute</a:t>
            </a:r>
            <a:endParaRPr/>
          </a:p>
          <a:p>
            <a:pPr lvl="1">
              <a:defRPr/>
            </a:pPr>
            <a:r>
              <a:rPr lang="en-US"/>
              <a:t>rank, intent(in) assumed-shape argument</a:t>
            </a:r>
            <a:endParaRPr/>
          </a:p>
          <a:p>
            <a:pPr lvl="1">
              <a:defRPr/>
            </a:pPr>
            <a:r>
              <a:rPr lang="en-US"/>
              <a:t>dimension</a:t>
            </a:r>
            <a:endParaRPr/>
          </a:p>
          <a:p>
            <a:pPr>
              <a:defRPr/>
            </a:pPr>
            <a:r>
              <a:rPr lang="en-US"/>
              <a:t>Dimension is a list of C++ expressions</a:t>
            </a:r>
            <a:endParaRPr/>
          </a:p>
          <a:p>
            <a:pPr lvl="1">
              <a:defRPr/>
            </a:pPr>
            <a:r>
              <a:rPr lang="en-US">
                <a:latin typeface="Courier New"/>
                <a:cs typeface="Courier New"/>
              </a:rPr>
              <a:t>(10,20)</a:t>
            </a:r>
            <a:r>
              <a:rPr lang="en-US">
                <a:latin typeface="+mn-lt"/>
                <a:cs typeface="Courier New"/>
              </a:rPr>
              <a:t>,</a:t>
            </a:r>
            <a:r>
              <a:rPr lang="en-US">
                <a:latin typeface="Courier New"/>
                <a:cs typeface="Courier New"/>
              </a:rPr>
              <a:t> </a:t>
            </a:r>
            <a:r>
              <a:rPr lang="en-US" sz="2400">
                <a:solidFill>
                  <a:prstClr val="black"/>
                </a:solidFill>
                <a:latin typeface="Courier New"/>
                <a:cs typeface="Courier New"/>
              </a:rPr>
              <a:t>(</a:t>
            </a:r>
            <a:r>
              <a:rPr lang="en-US" sz="2400">
                <a:solidFill>
                  <a:prstClr val="black"/>
                </a:solidFill>
                <a:latin typeface="Courier New"/>
                <a:cs typeface="Courier New"/>
              </a:rPr>
              <a:t>nitems</a:t>
            </a:r>
            <a:r>
              <a:rPr lang="en-US" sz="2400">
                <a:solidFill>
                  <a:prstClr val="black"/>
                </a:solidFill>
                <a:latin typeface="Courier New"/>
                <a:cs typeface="Courier New"/>
              </a:rPr>
              <a:t>)</a:t>
            </a:r>
            <a:r>
              <a:rPr lang="en-US" sz="2400">
                <a:solidFill>
                  <a:prstClr val="black"/>
                </a:solidFill>
                <a:latin typeface="+mn-lt"/>
                <a:cs typeface="Courier New"/>
              </a:rPr>
              <a:t>,</a:t>
            </a:r>
            <a:r>
              <a:rPr lang="en-US" sz="2400">
                <a:solidFill>
                  <a:prstClr val="black"/>
                </a:solidFill>
                <a:latin typeface="Courier New"/>
                <a:cs typeface="Courier New"/>
              </a:rPr>
              <a:t> (</a:t>
            </a:r>
            <a:r>
              <a:rPr lang="en-US" sz="2400">
                <a:solidFill>
                  <a:prstClr val="black"/>
                </a:solidFill>
                <a:latin typeface="Courier New"/>
                <a:cs typeface="Courier New"/>
              </a:rPr>
              <a:t>ReturnSize</a:t>
            </a:r>
            <a:r>
              <a:rPr lang="en-US" sz="2400">
                <a:solidFill>
                  <a:prstClr val="black"/>
                </a:solidFill>
                <a:latin typeface="Courier New"/>
                <a:cs typeface="Courier New"/>
              </a:rPr>
              <a:t>())</a:t>
            </a:r>
            <a:endParaRPr lang="en-US"/>
          </a:p>
          <a:p>
            <a:pPr>
              <a:defRPr/>
            </a:pPr>
            <a:r>
              <a:rPr lang="en-US">
                <a:latin typeface="Courier New"/>
                <a:cs typeface="Courier New"/>
              </a:rPr>
              <a:t>SHROUD_array</a:t>
            </a:r>
            <a:r>
              <a:rPr lang="en-US"/>
              <a:t> derived type saves metadata</a:t>
            </a:r>
            <a:endParaRPr/>
          </a:p>
          <a:p>
            <a:pPr lvl="1">
              <a:defRPr/>
            </a:pPr>
            <a:r>
              <a:rPr lang="en-US"/>
              <a:t>Eventually use TS 29113 </a:t>
            </a:r>
            <a:r>
              <a:rPr lang="en-US">
                <a:latin typeface="Courier New"/>
                <a:cs typeface="Courier New"/>
              </a:rPr>
              <a:t>CFI_cdesc_t</a:t>
            </a:r>
            <a:endParaRPr lang="en-US">
              <a:latin typeface="Courier New"/>
              <a:cs typeface="Courier New"/>
            </a:endParaRPr>
          </a:p>
          <a:p>
            <a:pPr>
              <a:defRPr/>
            </a:pPr>
            <a:r>
              <a:rPr lang="en-US"/>
              <a:t>Multidimensional arrays</a:t>
            </a:r>
            <a:endParaRPr/>
          </a:p>
          <a:p>
            <a:pPr lvl="1">
              <a:defRPr/>
            </a:pPr>
            <a:r>
              <a:rPr lang="en-US"/>
              <a:t>Row major to column major</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Arrays are Fundamental to Fortran</a:t>
            </a:r>
            <a:br>
              <a:rPr lang="en-US"/>
            </a:br>
            <a:r>
              <a:rPr lang="en-US" sz="2400" b="0"/>
              <a:t>Converting Pointer to Array (and references)</a:t>
            </a:r>
            <a:endParaRPr/>
          </a:p>
        </p:txBody>
      </p:sp>
      <p:sp>
        <p:nvSpPr>
          <p:cNvPr id="6"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Fortran is a Domain Specific Language for Arrays.</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a:xfrm>
            <a:off x="457201" y="219509"/>
            <a:ext cx="8530683" cy="1008771"/>
          </a:xfrm>
        </p:spPr>
        <p:txBody>
          <a:bodyPr/>
          <a:lstStyle/>
          <a:p>
            <a:pPr>
              <a:defRPr/>
            </a:pPr>
            <a:r>
              <a:rPr lang="en-US"/>
              <a:t>Converting Pointer to Array</a:t>
            </a:r>
            <a:br>
              <a:rPr lang="en-US"/>
            </a:br>
            <a:r>
              <a:rPr lang="en-US" sz="2400" b="0"/>
              <a:t>C++ pointer converted to Fortran </a:t>
            </a:r>
            <a:r>
              <a:rPr lang="en-US" sz="2400" b="0">
                <a:latin typeface="Courier New"/>
                <a:cs typeface="Courier New"/>
              </a:rPr>
              <a:t>POINTER</a:t>
            </a:r>
            <a:r>
              <a:rPr lang="en-US" sz="2400" b="0"/>
              <a:t> array</a:t>
            </a:r>
            <a:endParaRPr lang="en-US" sz="2400" b="0">
              <a:latin typeface="Courier New"/>
              <a:cs typeface="Courier New"/>
            </a:endParaRPr>
          </a:p>
        </p:txBody>
      </p:sp>
      <p:sp>
        <p:nvSpPr>
          <p:cNvPr id="5"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Fortran usage is what a Fortran programmer would expect.</a:t>
            </a:r>
            <a:endParaRPr/>
          </a:p>
        </p:txBody>
      </p:sp>
      <p:sp>
        <p:nvSpPr>
          <p:cNvPr id="6" name="Content Placeholder 1" hidden="0"/>
          <p:cNvSpPr>
            <a:spLocks noGrp="1"/>
          </p:cNvSpPr>
          <p:nvPr isPhoto="0" userDrawn="0">
            <p:ph idx="1" hasCustomPrompt="0"/>
          </p:nvPr>
        </p:nvSpPr>
        <p:spPr bwMode="auto">
          <a:xfrm>
            <a:off x="570432" y="2435894"/>
            <a:ext cx="7874948" cy="1238027"/>
          </a:xfrm>
        </p:spPr>
        <p:txBody>
          <a:bodyPr/>
          <a:lstStyle/>
          <a:p>
            <a:pPr>
              <a:defRPr/>
            </a:pPr>
            <a:r>
              <a:rPr lang="en-US"/>
              <a:t>Attributes</a:t>
            </a:r>
            <a:endParaRPr/>
          </a:p>
          <a:p>
            <a:pPr lvl="1">
              <a:defRPr/>
            </a:pPr>
            <a:r>
              <a:rPr lang="en-US"/>
              <a:t>Hidden arguments are not in the Fortran API</a:t>
            </a:r>
            <a:endParaRPr/>
          </a:p>
          <a:p>
            <a:pPr lvl="1">
              <a:defRPr/>
            </a:pPr>
            <a:r>
              <a:rPr lang="en-US"/>
              <a:t>Dimension is shape of returned pointer</a:t>
            </a:r>
            <a:endParaRPr/>
          </a:p>
        </p:txBody>
      </p:sp>
      <p:grpSp>
        <p:nvGrpSpPr>
          <p:cNvPr id="7" name="Group 2" hidden="0"/>
          <p:cNvGrpSpPr/>
          <p:nvPr isPhoto="0" userDrawn="0"/>
        </p:nvGrpSpPr>
        <p:grpSpPr bwMode="auto">
          <a:xfrm>
            <a:off x="570432" y="1385811"/>
            <a:ext cx="5678680" cy="892552"/>
            <a:chOff x="1732660" y="1295259"/>
            <a:chExt cx="5678680" cy="892552"/>
          </a:xfrm>
        </p:grpSpPr>
        <p:sp>
          <p:nvSpPr>
            <p:cNvPr id="8" name="Rectangle 5" hidden="0"/>
            <p:cNvSpPr/>
            <p:nvPr isPhoto="0" userDrawn="0"/>
          </p:nvSpPr>
          <p:spPr bwMode="auto">
            <a:xfrm>
              <a:off x="1732660" y="1664591"/>
              <a:ext cx="5678680" cy="523220"/>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wrap="square">
              <a:spAutoFit/>
            </a:bodyPr>
            <a:lstStyle/>
            <a:p>
              <a:pPr>
                <a:defRPr/>
              </a:pPr>
              <a:r>
                <a:rPr lang="en-US" sz="1400">
                  <a:latin typeface="Consolas"/>
                  <a:ea typeface="Calibri"/>
                  <a:cs typeface="Courier New"/>
                </a:rPr>
                <a:t>- </a:t>
              </a:r>
              <a:r>
                <a:rPr lang="en-US" sz="1400">
                  <a:latin typeface="Consolas"/>
                  <a:ea typeface="Calibri"/>
                  <a:cs typeface="Courier New"/>
                </a:rPr>
                <a:t>decl</a:t>
              </a:r>
              <a:r>
                <a:rPr lang="en-US" sz="1400">
                  <a:latin typeface="Consolas"/>
                  <a:ea typeface="Calibri"/>
                  <a:cs typeface="Courier New"/>
                </a:rPr>
                <a:t>: int *</a:t>
              </a:r>
              <a:r>
                <a:rPr lang="en-US" sz="1400">
                  <a:latin typeface="Consolas"/>
                  <a:ea typeface="Calibri"/>
                  <a:cs typeface="Courier New"/>
                </a:rPr>
                <a:t>getArray</a:t>
              </a:r>
              <a:r>
                <a:rPr lang="en-US" sz="1400">
                  <a:latin typeface="Consolas"/>
                  <a:ea typeface="Calibri"/>
                  <a:cs typeface="Courier New"/>
                </a:rPr>
                <a:t>(int *</a:t>
              </a:r>
              <a:r>
                <a:rPr lang="en-US" sz="1400">
                  <a:latin typeface="Consolas"/>
                  <a:ea typeface="Calibri"/>
                  <a:cs typeface="Courier New"/>
                </a:rPr>
                <a:t>narray</a:t>
              </a:r>
              <a:r>
                <a:rPr lang="en-US" sz="1400">
                  <a:latin typeface="Consolas"/>
                  <a:ea typeface="Calibri"/>
                  <a:cs typeface="Courier New"/>
                </a:rPr>
                <a:t> +intent(out)+hidden)</a:t>
              </a:r>
              <a:endParaRPr/>
            </a:p>
            <a:p>
              <a:pPr>
                <a:defRPr/>
              </a:pPr>
              <a:r>
                <a:rPr lang="en-US" sz="1400">
                  <a:latin typeface="Consolas"/>
                  <a:ea typeface="Calibri"/>
                  <a:cs typeface="Courier New"/>
                </a:rPr>
                <a:t>          +dimension(</a:t>
              </a:r>
              <a:r>
                <a:rPr lang="en-US" sz="1400">
                  <a:latin typeface="Consolas"/>
                  <a:ea typeface="Calibri"/>
                  <a:cs typeface="Courier New"/>
                </a:rPr>
                <a:t>narray</a:t>
              </a:r>
              <a:r>
                <a:rPr lang="en-US" sz="1400">
                  <a:latin typeface="Consolas"/>
                  <a:ea typeface="Calibri"/>
                  <a:cs typeface="Courier New"/>
                </a:rPr>
                <a:t>)</a:t>
              </a:r>
              <a:endParaRPr/>
            </a:p>
          </p:txBody>
        </p:sp>
        <p:sp>
          <p:nvSpPr>
            <p:cNvPr id="9" name="TextBox 1" hidden="0"/>
            <p:cNvSpPr>
              <a:spLocks noAdjustHandles="0" noChangeArrowheads="0"/>
            </p:cNvSpPr>
            <p:nvPr isPhoto="0" userDrawn="0"/>
          </p:nvSpPr>
          <p:spPr bwMode="auto">
            <a:xfrm>
              <a:off x="1732660" y="1295259"/>
              <a:ext cx="846033" cy="369332"/>
            </a:xfrm>
            <a:prstGeom prst="rect">
              <a:avLst/>
            </a:prstGeom>
            <a:solidFill>
              <a:schemeClr val="accent1"/>
            </a:solidFill>
          </p:spPr>
          <p:txBody>
            <a:bodyPr wrap="square" rtlCol="0">
              <a:spAutoFit/>
            </a:bodyPr>
            <a:lstStyle/>
            <a:p>
              <a:pPr>
                <a:defRPr/>
              </a:pPr>
              <a:r>
                <a:rPr lang="en-US">
                  <a:solidFill>
                    <a:schemeClr val="bg1"/>
                  </a:solidFill>
                </a:rPr>
                <a:t>YAML</a:t>
              </a:r>
              <a:endParaRPr/>
            </a:p>
          </p:txBody>
        </p:sp>
      </p:grpSp>
      <p:grpSp>
        <p:nvGrpSpPr>
          <p:cNvPr id="10" name="Group 18" hidden="0"/>
          <p:cNvGrpSpPr/>
          <p:nvPr isPhoto="0" userDrawn="0"/>
        </p:nvGrpSpPr>
        <p:grpSpPr bwMode="auto">
          <a:xfrm>
            <a:off x="570432" y="3903923"/>
            <a:ext cx="3657600" cy="1535215"/>
            <a:chOff x="759486" y="3921767"/>
            <a:chExt cx="3657600" cy="1535215"/>
          </a:xfrm>
        </p:grpSpPr>
        <p:sp>
          <p:nvSpPr>
            <p:cNvPr id="11" name="Rectangle 3" hidden="0"/>
            <p:cNvSpPr>
              <a:spLocks noChangeArrowheads="1"/>
            </p:cNvSpPr>
            <p:nvPr isPhoto="0" userDrawn="0"/>
          </p:nvSpPr>
          <p:spPr bwMode="auto">
            <a:xfrm>
              <a:off x="759486" y="4287431"/>
              <a:ext cx="3657600" cy="1169551"/>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squar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rgbClr val="B00040"/>
                  </a:solidFill>
                  <a:latin typeface="Consolas"/>
                </a:rPr>
                <a:t>integer</a:t>
              </a:r>
              <a:r>
                <a:rPr lang="en-US" sz="1400" b="0" i="0" u="none" strike="noStrike" cap="none">
                  <a:ln>
                    <a:noFill/>
                  </a:ln>
                  <a:solidFill>
                    <a:schemeClr val="tx1"/>
                  </a:solidFill>
                  <a:latin typeface="Consolas"/>
                </a:rPr>
                <a:t>(</a:t>
              </a:r>
              <a:r>
                <a:rPr lang="en-US" sz="1400" b="0" i="0" u="none" strike="noStrike" cap="none">
                  <a:ln>
                    <a:noFill/>
                  </a:ln>
                  <a:solidFill>
                    <a:srgbClr val="B00040"/>
                  </a:solidFill>
                  <a:latin typeface="Consolas"/>
                </a:rPr>
                <a:t>C_INT</a:t>
              </a:r>
              <a:r>
                <a:rPr lang="en-US" sz="1400" b="0" i="0" u="none" strike="noStrike" cap="none">
                  <a:ln>
                    <a:noFill/>
                  </a:ln>
                  <a:solidFill>
                    <a:schemeClr val="tx1"/>
                  </a:solidFill>
                  <a:latin typeface="Consolas"/>
                </a:rPr>
                <a:t>), </a:t>
              </a:r>
              <a:r>
                <a:rPr lang="en-US" sz="1400" b="1" i="0" u="none" strike="noStrike" cap="none">
                  <a:ln>
                    <a:noFill/>
                  </a:ln>
                  <a:solidFill>
                    <a:srgbClr val="008000"/>
                  </a:solidFill>
                  <a:latin typeface="Consolas"/>
                </a:rPr>
                <a:t>pointer</a:t>
              </a:r>
              <a:r>
                <a:rPr lang="en-US" sz="1400" b="0" i="0" u="none" strike="noStrike" cap="none">
                  <a:ln>
                    <a:noFill/>
                  </a:ln>
                  <a:solidFill>
                    <a:schemeClr val="tx1"/>
                  </a:solidFill>
                  <a:latin typeface="Consolas"/>
                </a:rPr>
                <a:t> </a:t>
              </a:r>
              <a:r>
                <a:rPr lang="en-US" sz="1400" b="1" i="0" u="none" strike="noStrike" cap="none">
                  <a:ln>
                    <a:noFill/>
                  </a:ln>
                  <a:solidFill>
                    <a:srgbClr val="008000"/>
                  </a:solidFill>
                  <a:latin typeface="Consolas"/>
                </a:rPr>
                <a:t>::</a:t>
              </a:r>
              <a:r>
                <a:rPr lang="en-US" sz="1400" b="0" i="0" u="none" strike="noStrike" cap="none">
                  <a:ln>
                    <a:noFill/>
                  </a:ln>
                  <a:solidFill>
                    <a:schemeClr val="tx1"/>
                  </a:solidFill>
                  <a:latin typeface="Consolas"/>
                </a:rPr>
                <a:t> values</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rgbClr val="B00040"/>
                  </a:solidFill>
                  <a:latin typeface="Consolas"/>
                </a:rPr>
                <a:t>integer</a:t>
              </a:r>
              <a:r>
                <a:rPr lang="en-US" sz="1400" b="0" i="0" u="none" strike="noStrike" cap="none">
                  <a:ln>
                    <a:noFill/>
                  </a:ln>
                  <a:solidFill>
                    <a:schemeClr val="tx1"/>
                  </a:solidFill>
                  <a:latin typeface="Consolas"/>
                </a:rPr>
                <a:t>(</a:t>
              </a:r>
              <a:r>
                <a:rPr lang="en-US" sz="1400" b="0" i="0" u="none" strike="noStrike" cap="none">
                  <a:ln>
                    <a:noFill/>
                  </a:ln>
                  <a:solidFill>
                    <a:srgbClr val="B00040"/>
                  </a:solidFill>
                  <a:latin typeface="Consolas"/>
                </a:rPr>
                <a:t>C_INT</a:t>
              </a:r>
              <a:r>
                <a:rPr lang="en-US" sz="1400" b="0" i="0" u="none" strike="noStrike" cap="none">
                  <a:ln>
                    <a:noFill/>
                  </a:ln>
                  <a:solidFill>
                    <a:schemeClr val="tx1"/>
                  </a:solidFill>
                  <a:latin typeface="Consolas"/>
                </a:rPr>
                <a:t>) </a:t>
              </a:r>
              <a:r>
                <a:rPr lang="en-US" sz="1400" b="0" i="0" u="none" strike="noStrike" cap="none">
                  <a:ln>
                    <a:noFill/>
                  </a:ln>
                  <a:solidFill>
                    <a:schemeClr val="tx1"/>
                  </a:solidFill>
                  <a:latin typeface="Consolas"/>
                </a:rPr>
                <a:t>narray</a:t>
              </a:r>
              <a:endParaRPr lang="en-US" sz="1400" b="0" i="0" u="none" strike="noStrike" cap="none">
                <a:ln>
                  <a:noFill/>
                </a:ln>
                <a:solidFill>
                  <a:schemeClr val="tx1"/>
                </a:solidFill>
                <a:latin typeface="Consolas"/>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rPr>
                <a:t>values </a:t>
              </a:r>
              <a:r>
                <a:rPr lang="en-US" sz="1400" b="0" i="0" u="none" strike="noStrike" cap="none">
                  <a:ln>
                    <a:noFill/>
                  </a:ln>
                  <a:solidFill>
                    <a:srgbClr val="666666"/>
                  </a:solidFill>
                  <a:latin typeface="Consolas"/>
                </a:rPr>
                <a:t>=&gt;</a:t>
              </a:r>
              <a:r>
                <a:rPr lang="en-US" sz="1400" b="0" i="0" u="none" strike="noStrike" cap="none">
                  <a:ln>
                    <a:noFill/>
                  </a:ln>
                  <a:solidFill>
                    <a:schemeClr val="tx1"/>
                  </a:solidFill>
                  <a:latin typeface="Consolas"/>
                </a:rPr>
                <a:t> </a:t>
              </a:r>
              <a:r>
                <a:rPr lang="en-US" sz="1400" b="0" i="0" u="none" strike="noStrike" cap="none">
                  <a:ln>
                    <a:noFill/>
                  </a:ln>
                  <a:solidFill>
                    <a:schemeClr val="tx1"/>
                  </a:solidFill>
                  <a:latin typeface="Consolas"/>
                </a:rPr>
                <a:t>get_array</a:t>
              </a:r>
              <a:r>
                <a:rPr lang="en-US" sz="1400" b="0" i="0" u="none" strike="noStrike" cap="none">
                  <a:ln>
                    <a:noFill/>
                  </a:ln>
                  <a:solidFill>
                    <a:schemeClr val="tx1"/>
                  </a:solidFill>
                  <a:latin typeface="Consolas"/>
                </a:rPr>
                <a:t>()</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rPr>
                <a:t>narray</a:t>
              </a:r>
              <a:r>
                <a:rPr lang="en-US" sz="1400" b="0" i="0" u="none" strike="noStrike" cap="none">
                  <a:ln>
                    <a:noFill/>
                  </a:ln>
                  <a:solidFill>
                    <a:schemeClr val="tx1"/>
                  </a:solidFill>
                  <a:latin typeface="Consolas"/>
                </a:rPr>
                <a:t> </a:t>
              </a:r>
              <a:r>
                <a:rPr lang="en-US" sz="1400" b="0" i="0" u="none" strike="noStrike" cap="none">
                  <a:ln>
                    <a:noFill/>
                  </a:ln>
                  <a:solidFill>
                    <a:srgbClr val="666666"/>
                  </a:solidFill>
                  <a:latin typeface="Consolas"/>
                </a:rPr>
                <a:t>=</a:t>
              </a:r>
              <a:r>
                <a:rPr lang="en-US" sz="1400" b="0" i="0" u="none" strike="noStrike" cap="none">
                  <a:ln>
                    <a:noFill/>
                  </a:ln>
                  <a:solidFill>
                    <a:schemeClr val="tx1"/>
                  </a:solidFill>
                  <a:latin typeface="Consolas"/>
                </a:rPr>
                <a:t> size(values)</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rPr>
                <a:t>values(:) </a:t>
              </a:r>
              <a:r>
                <a:rPr lang="en-US" sz="1400" b="0" i="0" u="none" strike="noStrike" cap="none">
                  <a:ln>
                    <a:noFill/>
                  </a:ln>
                  <a:solidFill>
                    <a:srgbClr val="666666"/>
                  </a:solidFill>
                  <a:latin typeface="Consolas"/>
                </a:rPr>
                <a:t>=</a:t>
              </a:r>
              <a:r>
                <a:rPr lang="en-US" sz="1400" b="0" i="0" u="none" strike="noStrike" cap="none">
                  <a:ln>
                    <a:noFill/>
                  </a:ln>
                  <a:solidFill>
                    <a:schemeClr val="tx1"/>
                  </a:solidFill>
                  <a:latin typeface="Consolas"/>
                </a:rPr>
                <a:t> </a:t>
              </a:r>
              <a:r>
                <a:rPr lang="en-US" sz="1400" b="0" i="0" u="none" strike="noStrike" cap="none">
                  <a:ln>
                    <a:noFill/>
                  </a:ln>
                  <a:solidFill>
                    <a:srgbClr val="666666"/>
                  </a:solidFill>
                  <a:latin typeface="Consolas"/>
                </a:rPr>
                <a:t>0</a:t>
              </a:r>
              <a:r>
                <a:rPr lang="en-US" sz="1400" b="0" i="0" u="none" strike="noStrike" cap="none">
                  <a:ln>
                    <a:noFill/>
                  </a:ln>
                  <a:solidFill>
                    <a:schemeClr val="tx1"/>
                  </a:solidFill>
                  <a:latin typeface="Consolas"/>
                </a:rPr>
                <a:t> </a:t>
              </a:r>
              <a:endParaRPr/>
            </a:p>
          </p:txBody>
        </p:sp>
        <p:sp>
          <p:nvSpPr>
            <p:cNvPr id="12" name="TextBox 17" hidden="0"/>
            <p:cNvSpPr>
              <a:spLocks noAdjustHandles="0" noChangeArrowheads="0"/>
            </p:cNvSpPr>
            <p:nvPr isPhoto="0" userDrawn="0"/>
          </p:nvSpPr>
          <p:spPr bwMode="auto">
            <a:xfrm>
              <a:off x="759486" y="3921767"/>
              <a:ext cx="1759131" cy="369332"/>
            </a:xfrm>
            <a:prstGeom prst="rect">
              <a:avLst/>
            </a:prstGeom>
            <a:solidFill>
              <a:schemeClr val="tx2"/>
            </a:solidFill>
          </p:spPr>
          <p:txBody>
            <a:bodyPr wrap="square" rtlCol="0">
              <a:spAutoFit/>
            </a:bodyPr>
            <a:lstStyle/>
            <a:p>
              <a:pPr>
                <a:defRPr/>
              </a:pPr>
              <a:r>
                <a:rPr lang="en-US">
                  <a:solidFill>
                    <a:schemeClr val="bg1"/>
                  </a:solidFill>
                </a:rPr>
                <a:t>Fortran example</a:t>
              </a:r>
              <a:endParaRPr/>
            </a:p>
          </p:txBody>
        </p:sp>
      </p:grpSp>
      <p:grpSp>
        <p:nvGrpSpPr>
          <p:cNvPr id="13" name="Group 20" hidden="0"/>
          <p:cNvGrpSpPr/>
          <p:nvPr isPhoto="0" userDrawn="0"/>
        </p:nvGrpSpPr>
        <p:grpSpPr bwMode="auto">
          <a:xfrm>
            <a:off x="4582682" y="3903923"/>
            <a:ext cx="3365024" cy="1323439"/>
            <a:chOff x="5019490" y="3916261"/>
            <a:chExt cx="3365024" cy="1323439"/>
          </a:xfrm>
        </p:grpSpPr>
        <p:sp>
          <p:nvSpPr>
            <p:cNvPr id="14" name="Rectangle 4" hidden="0"/>
            <p:cNvSpPr>
              <a:spLocks noChangeArrowheads="1"/>
            </p:cNvSpPr>
            <p:nvPr isPhoto="0" userDrawn="0"/>
          </p:nvSpPr>
          <p:spPr bwMode="auto">
            <a:xfrm>
              <a:off x="5019490" y="4285593"/>
              <a:ext cx="3365024" cy="954107"/>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rgbClr val="B00040"/>
                  </a:solidFill>
                  <a:latin typeface="Consolas"/>
                </a:rPr>
                <a:t>int</a:t>
              </a:r>
              <a:r>
                <a:rPr lang="en-US" sz="1400" b="0" i="0" u="none" strike="noStrike" cap="none">
                  <a:ln>
                    <a:noFill/>
                  </a:ln>
                  <a:solidFill>
                    <a:schemeClr val="tx1"/>
                  </a:solidFill>
                  <a:latin typeface="Consolas"/>
                </a:rPr>
                <a:t> </a:t>
              </a:r>
              <a:r>
                <a:rPr lang="en-US" sz="1400" b="0" i="0" u="none" strike="noStrike" cap="none">
                  <a:ln>
                    <a:noFill/>
                  </a:ln>
                  <a:solidFill>
                    <a:schemeClr val="tx1"/>
                  </a:solidFill>
                  <a:latin typeface="Consolas"/>
                </a:rPr>
                <a:t>nvalues</a:t>
              </a:r>
              <a:r>
                <a:rPr lang="en-US" sz="1400" b="0" i="0" u="none" strike="noStrike" cap="none">
                  <a:ln>
                    <a:noFill/>
                  </a:ln>
                  <a:solidFill>
                    <a:schemeClr val="tx1"/>
                  </a:solidFill>
                  <a:latin typeface="Consolas"/>
                </a:rPr>
                <a:t>;</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rgbClr val="B00040"/>
                  </a:solidFill>
                  <a:latin typeface="Consolas"/>
                </a:rPr>
                <a:t>int</a:t>
              </a:r>
              <a:r>
                <a:rPr lang="en-US" sz="1400" b="0" i="0" u="none" strike="noStrike" cap="none">
                  <a:ln>
                    <a:noFill/>
                  </a:ln>
                  <a:solidFill>
                    <a:schemeClr val="tx1"/>
                  </a:solidFill>
                  <a:latin typeface="Consolas"/>
                </a:rPr>
                <a:t> </a:t>
              </a:r>
              <a:r>
                <a:rPr lang="en-US" sz="1400" b="0" i="0" u="none" strike="noStrike" cap="none">
                  <a:ln>
                    <a:noFill/>
                  </a:ln>
                  <a:solidFill>
                    <a:srgbClr val="666666"/>
                  </a:solidFill>
                  <a:latin typeface="Consolas"/>
                </a:rPr>
                <a:t>*</a:t>
              </a:r>
              <a:r>
                <a:rPr lang="en-US" sz="1400" b="0" i="0" u="none" strike="noStrike" cap="none">
                  <a:ln>
                    <a:noFill/>
                  </a:ln>
                  <a:solidFill>
                    <a:schemeClr val="tx1"/>
                  </a:solidFill>
                  <a:latin typeface="Consolas"/>
                </a:rPr>
                <a:t>value </a:t>
              </a:r>
              <a:r>
                <a:rPr lang="en-US" sz="1400" b="0" i="0" u="none" strike="noStrike" cap="none">
                  <a:ln>
                    <a:noFill/>
                  </a:ln>
                  <a:solidFill>
                    <a:srgbClr val="666666"/>
                  </a:solidFill>
                  <a:latin typeface="Consolas"/>
                </a:rPr>
                <a:t>=</a:t>
              </a:r>
              <a:r>
                <a:rPr lang="en-US" sz="1400" b="0" i="0" u="none" strike="noStrike" cap="none">
                  <a:ln>
                    <a:noFill/>
                  </a:ln>
                  <a:solidFill>
                    <a:schemeClr val="tx1"/>
                  </a:solidFill>
                  <a:latin typeface="Consolas"/>
                </a:rPr>
                <a:t> </a:t>
              </a:r>
              <a:r>
                <a:rPr lang="en-US" sz="1400" b="0" i="0" u="none" strike="noStrike" cap="none">
                  <a:ln>
                    <a:noFill/>
                  </a:ln>
                  <a:solidFill>
                    <a:schemeClr val="tx1"/>
                  </a:solidFill>
                  <a:latin typeface="Consolas"/>
                </a:rPr>
                <a:t>getArray</a:t>
              </a:r>
              <a:r>
                <a:rPr lang="en-US" sz="1400" b="0" i="0" u="none" strike="noStrike" cap="none">
                  <a:ln>
                    <a:noFill/>
                  </a:ln>
                  <a:solidFill>
                    <a:schemeClr val="tx1"/>
                  </a:solidFill>
                  <a:latin typeface="Consolas"/>
                </a:rPr>
                <a:t>(</a:t>
              </a:r>
              <a:r>
                <a:rPr lang="en-US" sz="1400" b="0" i="0" u="none" strike="noStrike" cap="none">
                  <a:ln>
                    <a:noFill/>
                  </a:ln>
                  <a:solidFill>
                    <a:srgbClr val="666666"/>
                  </a:solidFill>
                  <a:latin typeface="Consolas"/>
                </a:rPr>
                <a:t>&amp;</a:t>
              </a:r>
              <a:r>
                <a:rPr lang="en-US" sz="1400" b="0" i="0" u="none" strike="noStrike" cap="none">
                  <a:ln>
                    <a:noFill/>
                  </a:ln>
                  <a:solidFill>
                    <a:schemeClr val="tx1"/>
                  </a:solidFill>
                  <a:latin typeface="Consolas"/>
                </a:rPr>
                <a:t>nvalues</a:t>
              </a:r>
              <a:r>
                <a:rPr lang="en-US" sz="1400" b="0" i="0" u="none" strike="noStrike" cap="none">
                  <a:ln>
                    <a:noFill/>
                  </a:ln>
                  <a:solidFill>
                    <a:schemeClr val="tx1"/>
                  </a:solidFill>
                  <a:latin typeface="Consolas"/>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for</a:t>
              </a:r>
              <a:r>
                <a:rPr lang="en-US" sz="1400" b="0" i="0" u="none" strike="noStrike" cap="none">
                  <a:ln>
                    <a:noFill/>
                  </a:ln>
                  <a:solidFill>
                    <a:schemeClr val="tx1"/>
                  </a:solidFill>
                  <a:latin typeface="Consolas"/>
                </a:rPr>
                <a:t> (</a:t>
              </a:r>
              <a:r>
                <a:rPr lang="en-US" sz="1400" b="0" i="0" u="none" strike="noStrike" cap="none">
                  <a:ln>
                    <a:noFill/>
                  </a:ln>
                  <a:solidFill>
                    <a:srgbClr val="B00040"/>
                  </a:solidFill>
                  <a:latin typeface="Consolas"/>
                </a:rPr>
                <a:t>int</a:t>
              </a:r>
              <a:r>
                <a:rPr lang="en-US" sz="1400" b="0" i="0" u="none" strike="noStrike" cap="none">
                  <a:ln>
                    <a:noFill/>
                  </a:ln>
                  <a:solidFill>
                    <a:schemeClr val="tx1"/>
                  </a:solidFill>
                  <a:latin typeface="Consolas"/>
                </a:rPr>
                <a:t> </a:t>
              </a:r>
              <a:r>
                <a:rPr lang="en-US" sz="1400" b="0" i="0" u="none" strike="noStrike" cap="none">
                  <a:ln>
                    <a:noFill/>
                  </a:ln>
                  <a:solidFill>
                    <a:schemeClr val="tx1"/>
                  </a:solidFill>
                  <a:latin typeface="Consolas"/>
                </a:rPr>
                <a:t>i</a:t>
              </a:r>
              <a:r>
                <a:rPr lang="en-US" sz="1400" b="0" i="0" u="none" strike="noStrike" cap="none">
                  <a:ln>
                    <a:noFill/>
                  </a:ln>
                  <a:solidFill>
                    <a:srgbClr val="666666"/>
                  </a:solidFill>
                  <a:latin typeface="Consolas"/>
                </a:rPr>
                <a:t>=0</a:t>
              </a:r>
              <a:r>
                <a:rPr lang="en-US" sz="1400" b="0" i="0" u="none" strike="noStrike" cap="none">
                  <a:ln>
                    <a:noFill/>
                  </a:ln>
                  <a:solidFill>
                    <a:schemeClr val="tx1"/>
                  </a:solidFill>
                  <a:latin typeface="Consolas"/>
                </a:rPr>
                <a:t>; </a:t>
              </a:r>
              <a:r>
                <a:rPr lang="en-US" sz="1400" b="0" i="0" u="none" strike="noStrike" cap="none">
                  <a:ln>
                    <a:noFill/>
                  </a:ln>
                  <a:solidFill>
                    <a:schemeClr val="tx1"/>
                  </a:solidFill>
                  <a:latin typeface="Consolas"/>
                </a:rPr>
                <a:t>i</a:t>
              </a:r>
              <a:r>
                <a:rPr lang="en-US" sz="1400" b="0" i="0" u="none" strike="noStrike" cap="none">
                  <a:ln>
                    <a:noFill/>
                  </a:ln>
                  <a:solidFill>
                    <a:srgbClr val="666666"/>
                  </a:solidFill>
                  <a:latin typeface="Consolas"/>
                </a:rPr>
                <a:t>&lt;</a:t>
              </a:r>
              <a:r>
                <a:rPr lang="en-US" sz="1400" b="0" i="0" u="none" strike="noStrike" cap="none">
                  <a:ln>
                    <a:noFill/>
                  </a:ln>
                  <a:solidFill>
                    <a:schemeClr val="tx1"/>
                  </a:solidFill>
                  <a:latin typeface="Consolas"/>
                </a:rPr>
                <a:t>nvalues</a:t>
              </a:r>
              <a:r>
                <a:rPr lang="en-US" sz="1400" b="0" i="0" u="none" strike="noStrike" cap="none">
                  <a:ln>
                    <a:noFill/>
                  </a:ln>
                  <a:solidFill>
                    <a:schemeClr val="tx1"/>
                  </a:solidFill>
                  <a:latin typeface="Consolas"/>
                </a:rPr>
                <a:t>; </a:t>
              </a:r>
              <a:r>
                <a:rPr lang="en-US" sz="1400" b="0" i="0" u="none" strike="noStrike" cap="none">
                  <a:ln>
                    <a:noFill/>
                  </a:ln>
                  <a:solidFill>
                    <a:schemeClr val="tx1"/>
                  </a:solidFill>
                  <a:latin typeface="Consolas"/>
                </a:rPr>
                <a:t>i</a:t>
              </a:r>
              <a:r>
                <a:rPr lang="en-US" sz="1400" b="0" i="0" u="none" strike="noStrike" cap="none">
                  <a:ln>
                    <a:noFill/>
                  </a:ln>
                  <a:solidFill>
                    <a:srgbClr val="666666"/>
                  </a:solidFill>
                  <a:latin typeface="Consolas"/>
                </a:rPr>
                <a:t>++</a:t>
              </a:r>
              <a:r>
                <a:rPr lang="en-US" sz="1400" b="0" i="0" u="none" strike="noStrike" cap="none">
                  <a:ln>
                    <a:noFill/>
                  </a:ln>
                  <a:solidFill>
                    <a:schemeClr val="tx1"/>
                  </a:solidFill>
                  <a:latin typeface="Consolas"/>
                </a:rPr>
                <a:t>)</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rPr>
                <a:t>  values[</a:t>
              </a:r>
              <a:r>
                <a:rPr lang="en-US" sz="1400" b="0" i="0" u="none" strike="noStrike" cap="none">
                  <a:ln>
                    <a:noFill/>
                  </a:ln>
                  <a:solidFill>
                    <a:schemeClr val="tx1"/>
                  </a:solidFill>
                  <a:latin typeface="Consolas"/>
                </a:rPr>
                <a:t>i</a:t>
              </a:r>
              <a:r>
                <a:rPr lang="en-US" sz="1400" b="0" i="0" u="none" strike="noStrike" cap="none">
                  <a:ln>
                    <a:noFill/>
                  </a:ln>
                  <a:solidFill>
                    <a:schemeClr val="tx1"/>
                  </a:solidFill>
                  <a:latin typeface="Consolas"/>
                </a:rPr>
                <a:t>] </a:t>
              </a:r>
              <a:r>
                <a:rPr lang="en-US" sz="1400" b="0" i="0" u="none" strike="noStrike" cap="none">
                  <a:ln>
                    <a:noFill/>
                  </a:ln>
                  <a:solidFill>
                    <a:srgbClr val="666666"/>
                  </a:solidFill>
                  <a:latin typeface="Consolas"/>
                </a:rPr>
                <a:t>=</a:t>
              </a:r>
              <a:r>
                <a:rPr lang="en-US" sz="1400" b="0" i="0" u="none" strike="noStrike" cap="none">
                  <a:ln>
                    <a:noFill/>
                  </a:ln>
                  <a:solidFill>
                    <a:schemeClr val="tx1"/>
                  </a:solidFill>
                  <a:latin typeface="Consolas"/>
                </a:rPr>
                <a:t> </a:t>
              </a:r>
              <a:r>
                <a:rPr lang="en-US" sz="1400" b="0" i="0" u="none" strike="noStrike" cap="none">
                  <a:ln>
                    <a:noFill/>
                  </a:ln>
                  <a:solidFill>
                    <a:srgbClr val="666666"/>
                  </a:solidFill>
                  <a:latin typeface="Consolas"/>
                </a:rPr>
                <a:t>0</a:t>
              </a:r>
              <a:r>
                <a:rPr lang="en-US" sz="1400" b="0" i="0" u="none" strike="noStrike" cap="none">
                  <a:ln>
                    <a:noFill/>
                  </a:ln>
                  <a:solidFill>
                    <a:schemeClr val="tx1"/>
                  </a:solidFill>
                  <a:latin typeface="Consolas"/>
                </a:rPr>
                <a:t>; </a:t>
              </a:r>
              <a:endParaRPr/>
            </a:p>
          </p:txBody>
        </p:sp>
        <p:sp>
          <p:nvSpPr>
            <p:cNvPr id="15" name="TextBox 19" hidden="0"/>
            <p:cNvSpPr>
              <a:spLocks noAdjustHandles="0" noChangeArrowheads="0"/>
            </p:cNvSpPr>
            <p:nvPr isPhoto="0" userDrawn="0"/>
          </p:nvSpPr>
          <p:spPr bwMode="auto">
            <a:xfrm>
              <a:off x="5019490" y="3916261"/>
              <a:ext cx="1524000" cy="369332"/>
            </a:xfrm>
            <a:prstGeom prst="rect">
              <a:avLst/>
            </a:prstGeom>
            <a:solidFill>
              <a:schemeClr val="tx2"/>
            </a:solidFill>
          </p:spPr>
          <p:txBody>
            <a:bodyPr wrap="square" rtlCol="0">
              <a:spAutoFit/>
            </a:bodyPr>
            <a:lstStyle/>
            <a:p>
              <a:pPr>
                <a:defRPr/>
              </a:pPr>
              <a:r>
                <a:rPr lang="en-US">
                  <a:solidFill>
                    <a:schemeClr val="bg1"/>
                  </a:solidFill>
                </a:rPr>
                <a:t>C++ example</a:t>
              </a:r>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a:xfrm>
            <a:off x="457201" y="219509"/>
            <a:ext cx="8530683" cy="1008771"/>
          </a:xfrm>
        </p:spPr>
        <p:txBody>
          <a:bodyPr/>
          <a:lstStyle/>
          <a:p>
            <a:pPr>
              <a:defRPr/>
            </a:pPr>
            <a:r>
              <a:rPr lang="en-US"/>
              <a:t>Converting Pointer to Array</a:t>
            </a:r>
            <a:br>
              <a:rPr lang="en-US"/>
            </a:br>
            <a:r>
              <a:rPr lang="en-US" sz="2400" b="0"/>
              <a:t>Fortran wrapper part, convert to Fortran </a:t>
            </a:r>
            <a:r>
              <a:rPr lang="en-US" sz="2400" b="0">
                <a:latin typeface="Courier New"/>
                <a:cs typeface="Courier New"/>
              </a:rPr>
              <a:t>POINTER</a:t>
            </a:r>
            <a:endParaRPr/>
          </a:p>
        </p:txBody>
      </p:sp>
      <p:sp>
        <p:nvSpPr>
          <p:cNvPr id="5"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Convert to Fortran array with </a:t>
            </a:r>
            <a:r>
              <a:rPr lang="en-US">
                <a:solidFill>
                  <a:schemeClr val="bg1"/>
                </a:solidFill>
                <a:latin typeface="Calibri"/>
                <a:cs typeface="Calibri"/>
              </a:rPr>
              <a:t>c_f_pointer</a:t>
            </a:r>
            <a:r>
              <a:rPr lang="en-US">
                <a:solidFill>
                  <a:schemeClr val="bg1"/>
                </a:solidFill>
                <a:latin typeface="Calibri"/>
                <a:cs typeface="Calibri"/>
              </a:rPr>
              <a:t>.</a:t>
            </a:r>
            <a:endParaRPr/>
          </a:p>
        </p:txBody>
      </p:sp>
      <p:grpSp>
        <p:nvGrpSpPr>
          <p:cNvPr id="6" name="Group 6" hidden="0"/>
          <p:cNvGrpSpPr/>
          <p:nvPr isPhoto="0" userDrawn="0"/>
        </p:nvGrpSpPr>
        <p:grpSpPr bwMode="auto">
          <a:xfrm>
            <a:off x="457200" y="2830326"/>
            <a:ext cx="5650906" cy="2400657"/>
            <a:chOff x="457200" y="2091468"/>
            <a:chExt cx="5650906" cy="2400657"/>
          </a:xfrm>
        </p:grpSpPr>
        <p:sp>
          <p:nvSpPr>
            <p:cNvPr id="7" name="Rectangle 2" hidden="0"/>
            <p:cNvSpPr>
              <a:spLocks noChangeArrowheads="1"/>
            </p:cNvSpPr>
            <p:nvPr isPhoto="0" userDrawn="0"/>
          </p:nvSpPr>
          <p:spPr bwMode="auto">
            <a:xfrm>
              <a:off x="457200" y="2460801"/>
              <a:ext cx="5650906" cy="2031325"/>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function </a:t>
              </a:r>
              <a:r>
                <a:rPr lang="en-US" sz="1400" b="0" i="0" u="none" strike="noStrike" cap="none">
                  <a:ln>
                    <a:noFill/>
                  </a:ln>
                  <a:solidFill>
                    <a:schemeClr val="tx1"/>
                  </a:solidFill>
                  <a:latin typeface="Consolas"/>
                  <a:cs typeface="Courier New"/>
                </a:rPr>
                <a:t>get_array</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result</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SHT_rv</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use </a:t>
              </a:r>
              <a:r>
                <a:rPr lang="en-US" sz="1400" b="0" i="0" u="none" strike="noStrike" cap="none">
                  <a:ln>
                    <a:noFill/>
                  </a:ln>
                  <a:solidFill>
                    <a:srgbClr val="008000"/>
                  </a:solidFill>
                  <a:latin typeface="Consolas"/>
                  <a:cs typeface="Courier New"/>
                </a:rPr>
                <a:t>iso_c_binding</a:t>
              </a:r>
              <a:r>
                <a:rPr lang="en-US" sz="1400" b="0" i="0" u="none" strike="noStrike" cap="none">
                  <a:ln>
                    <a:noFill/>
                  </a:ln>
                  <a:solidFill>
                    <a:schemeClr val="tx1"/>
                  </a:solidFill>
                  <a:latin typeface="Consolas"/>
                  <a:cs typeface="Courier New"/>
                </a:rPr>
                <a:t>, only : </a:t>
              </a:r>
              <a:r>
                <a:rPr lang="en-US" sz="1400" b="0" i="0" u="none" strike="noStrike" cap="none">
                  <a:ln>
                    <a:noFill/>
                  </a:ln>
                  <a:solidFill>
                    <a:srgbClr val="B00040"/>
                  </a:solidFill>
                  <a:latin typeface="Consolas"/>
                  <a:cs typeface="Courier New"/>
                </a:rPr>
                <a:t>C_INT</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C_PTR</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008000"/>
                  </a:solidFill>
                  <a:latin typeface="Consolas"/>
                  <a:cs typeface="Courier New"/>
                </a:rPr>
                <a:t>c_f_pointer</a:t>
              </a:r>
              <a:endParaRPr lang="en-US" sz="1400" b="0" i="0" u="none" strike="noStrike" cap="none">
                <a:ln>
                  <a:noFill/>
                </a:ln>
                <a:solidFill>
                  <a:srgbClr val="008000"/>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a:solidFill>
                    <a:srgbClr val="008000"/>
                  </a:solidFill>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type</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SHROUD_array</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endParaRPr lang="en-US" sz="1400" b="0" i="0" u="none" strike="noStrike" cap="none">
                <a:ln>
                  <a:noFill/>
                </a:ln>
                <a:solidFill>
                  <a:schemeClr val="tx1"/>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integer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B00040"/>
                  </a:solidFill>
                  <a:latin typeface="Consolas"/>
                  <a:cs typeface="Courier New"/>
                </a:rPr>
                <a:t>C_INT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narray</a:t>
              </a:r>
              <a:endParaRPr lang="en-US" sz="1400" b="0" i="0" u="none" strike="noStrike" cap="none">
                <a:ln>
                  <a:noFill/>
                </a:ln>
                <a:solidFill>
                  <a:schemeClr val="tx1"/>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integer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B00040"/>
                  </a:solidFill>
                  <a:latin typeface="Consolas"/>
                  <a:cs typeface="Courier New"/>
                </a:rPr>
                <a:t>C_INT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pointer</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SHT_rv</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type</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B00040"/>
                  </a:solidFill>
                  <a:latin typeface="Consolas"/>
                  <a:cs typeface="Courier New"/>
                </a:rPr>
                <a:t>C_PTR</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SHT_ptr</a:t>
              </a:r>
              <a:endParaRPr lang="en-US" sz="1400" b="0" i="0" u="none" strike="noStrike" cap="none">
                <a:ln>
                  <a:noFill/>
                </a:ln>
                <a:solidFill>
                  <a:schemeClr val="tx1"/>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SHT_ptr</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c_get_array_bufferify</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DSHC_rv</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narray</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call </a:t>
              </a:r>
              <a:r>
                <a:rPr lang="en-US" sz="1400" b="0" i="0" u="none" strike="noStrike" cap="none">
                  <a:ln>
                    <a:noFill/>
                  </a:ln>
                  <a:solidFill>
                    <a:srgbClr val="008000"/>
                  </a:solidFill>
                  <a:latin typeface="Consolas"/>
                  <a:cs typeface="Courier New"/>
                </a:rPr>
                <a:t>c_f_pointer</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SHT_ptr</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SHT_rv</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008000"/>
                  </a:solidFill>
                  <a:latin typeface="Consolas"/>
                  <a:cs typeface="Courier New"/>
                </a:rPr>
                <a:t>shape</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666666"/>
                  </a:solidFill>
                  <a:latin typeface="Consolas"/>
                  <a:cs typeface="Courier New"/>
                </a:rPr>
                <a:t>1</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666666"/>
                  </a:solidFill>
                  <a:latin typeface="Consolas"/>
                  <a:cs typeface="Courier New"/>
                </a:rPr>
                <a:t>1</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end function </a:t>
              </a:r>
              <a:r>
                <a:rPr lang="en-US" sz="1400" b="0" i="0" u="none" strike="noStrike" cap="none">
                  <a:ln>
                    <a:noFill/>
                  </a:ln>
                  <a:solidFill>
                    <a:schemeClr val="tx1"/>
                  </a:solidFill>
                  <a:latin typeface="Consolas"/>
                  <a:cs typeface="Courier New"/>
                </a:rPr>
                <a:t>get_array</a:t>
              </a:r>
              <a:r>
                <a:rPr lang="en-US" sz="1400" b="0" i="0" u="none" strike="noStrike" cap="none">
                  <a:ln>
                    <a:noFill/>
                  </a:ln>
                  <a:solidFill>
                    <a:schemeClr val="tx1"/>
                  </a:solidFill>
                  <a:latin typeface="Consolas"/>
                  <a:cs typeface="Courier New"/>
                </a:rPr>
                <a:t> </a:t>
              </a:r>
              <a:endParaRPr/>
            </a:p>
          </p:txBody>
        </p:sp>
        <p:sp>
          <p:nvSpPr>
            <p:cNvPr id="8" name="Rectangle 8" hidden="0"/>
            <p:cNvSpPr/>
            <p:nvPr isPhoto="0" userDrawn="0"/>
          </p:nvSpPr>
          <p:spPr bwMode="auto">
            <a:xfrm>
              <a:off x="713141" y="2937620"/>
              <a:ext cx="2979293" cy="274320"/>
            </a:xfrm>
            <a:prstGeom prst="rect">
              <a:avLst/>
            </a:prstGeom>
            <a:noFill/>
            <a:ln w="25400" cmpd="sng">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9" name="Rectangle 9" hidden="0"/>
            <p:cNvSpPr/>
            <p:nvPr isPhoto="0" userDrawn="0"/>
          </p:nvSpPr>
          <p:spPr bwMode="auto">
            <a:xfrm>
              <a:off x="713141" y="3998981"/>
              <a:ext cx="5313190" cy="274320"/>
            </a:xfrm>
            <a:prstGeom prst="rect">
              <a:avLst/>
            </a:prstGeom>
            <a:noFill/>
            <a:ln w="25400" cap="flat" cmpd="sng" algn="ctr">
              <a:solidFill>
                <a:schemeClr val="accent2"/>
              </a:solidFill>
              <a:prstDash val="solid"/>
              <a:round/>
              <a:headEnd type="none" w="med" len="med"/>
              <a:tailEnd type="none" w="med" len="med"/>
            </a:ln>
          </p:spPr>
          <p:style>
            <a:lnRef idx="0">
              <a:srgbClr val="000000"/>
            </a:lnRef>
            <a:fillRef idx="0">
              <a:srgbClr val="000000"/>
            </a:fillRef>
            <a:effectRef idx="0">
              <a:srgbClr val="000000"/>
            </a:effectRef>
            <a:fontRef idx="minor">
              <a:schemeClr val="accent2"/>
            </a:fontRef>
          </p:style>
          <p:txBody>
            <a:bodyPr rtlCol="0" anchor="b">
              <a:prstTxWarp prst="textNoShape"/>
            </a:bodyPr>
            <a:lstStyle/>
            <a:p>
              <a:pPr algn="ctr">
                <a:spcBef>
                  <a:spcPts val="0"/>
                </a:spcBef>
                <a:defRPr/>
              </a:pPr>
              <a:endParaRPr lang="en-US" sz="1600">
                <a:solidFill>
                  <a:srgbClr val="000000"/>
                </a:solidFill>
              </a:endParaRPr>
            </a:p>
          </p:txBody>
        </p:sp>
        <p:sp>
          <p:nvSpPr>
            <p:cNvPr id="10" name="TextBox 3" hidden="0"/>
            <p:cNvSpPr>
              <a:spLocks noAdjustHandles="0" noChangeArrowheads="0"/>
            </p:cNvSpPr>
            <p:nvPr isPhoto="0" userDrawn="0"/>
          </p:nvSpPr>
          <p:spPr bwMode="auto">
            <a:xfrm>
              <a:off x="457200" y="2091468"/>
              <a:ext cx="874085" cy="369332"/>
            </a:xfrm>
            <a:prstGeom prst="rect">
              <a:avLst/>
            </a:prstGeom>
            <a:solidFill>
              <a:schemeClr val="tx2"/>
            </a:solidFill>
          </p:spPr>
          <p:txBody>
            <a:bodyPr wrap="none" rtlCol="0">
              <a:spAutoFit/>
            </a:bodyPr>
            <a:lstStyle/>
            <a:p>
              <a:pPr>
                <a:defRPr/>
              </a:pPr>
              <a:r>
                <a:rPr lang="en-US">
                  <a:solidFill>
                    <a:schemeClr val="bg1"/>
                  </a:solidFill>
                </a:rPr>
                <a:t>Fortran</a:t>
              </a:r>
              <a:endParaRPr/>
            </a:p>
          </p:txBody>
        </p:sp>
      </p:grpSp>
      <p:grpSp>
        <p:nvGrpSpPr>
          <p:cNvPr id="11" name="Group 14" hidden="0"/>
          <p:cNvGrpSpPr/>
          <p:nvPr isPhoto="0" userDrawn="0"/>
        </p:nvGrpSpPr>
        <p:grpSpPr bwMode="auto">
          <a:xfrm>
            <a:off x="457200" y="1520065"/>
            <a:ext cx="5678680" cy="892552"/>
            <a:chOff x="1732660" y="1295259"/>
            <a:chExt cx="5678680" cy="892552"/>
          </a:xfrm>
        </p:grpSpPr>
        <p:sp>
          <p:nvSpPr>
            <p:cNvPr id="12" name="Rectangle 15" hidden="0"/>
            <p:cNvSpPr/>
            <p:nvPr isPhoto="0" userDrawn="0"/>
          </p:nvSpPr>
          <p:spPr bwMode="auto">
            <a:xfrm>
              <a:off x="1732660" y="1664591"/>
              <a:ext cx="5678680" cy="523220"/>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wrap="square">
              <a:spAutoFit/>
            </a:bodyPr>
            <a:lstStyle/>
            <a:p>
              <a:pPr>
                <a:defRPr/>
              </a:pPr>
              <a:r>
                <a:rPr lang="en-US" sz="1400">
                  <a:latin typeface="Consolas"/>
                  <a:ea typeface="Calibri"/>
                  <a:cs typeface="Courier New"/>
                </a:rPr>
                <a:t>- </a:t>
              </a:r>
              <a:r>
                <a:rPr lang="en-US" sz="1400">
                  <a:latin typeface="Consolas"/>
                  <a:ea typeface="Calibri"/>
                  <a:cs typeface="Courier New"/>
                </a:rPr>
                <a:t>decl</a:t>
              </a:r>
              <a:r>
                <a:rPr lang="en-US" sz="1400">
                  <a:latin typeface="Consolas"/>
                  <a:ea typeface="Calibri"/>
                  <a:cs typeface="Courier New"/>
                </a:rPr>
                <a:t>: int *</a:t>
              </a:r>
              <a:r>
                <a:rPr lang="en-US" sz="1400">
                  <a:latin typeface="Consolas"/>
                  <a:ea typeface="Calibri"/>
                  <a:cs typeface="Courier New"/>
                </a:rPr>
                <a:t>getArray</a:t>
              </a:r>
              <a:r>
                <a:rPr lang="en-US" sz="1400">
                  <a:latin typeface="Consolas"/>
                  <a:ea typeface="Calibri"/>
                  <a:cs typeface="Courier New"/>
                </a:rPr>
                <a:t>(int *</a:t>
              </a:r>
              <a:r>
                <a:rPr lang="en-US" sz="1400">
                  <a:latin typeface="Consolas"/>
                  <a:ea typeface="Calibri"/>
                  <a:cs typeface="Courier New"/>
                </a:rPr>
                <a:t>narray</a:t>
              </a:r>
              <a:r>
                <a:rPr lang="en-US" sz="1400">
                  <a:latin typeface="Consolas"/>
                  <a:ea typeface="Calibri"/>
                  <a:cs typeface="Courier New"/>
                </a:rPr>
                <a:t> +intent(out)+hidden)</a:t>
              </a:r>
              <a:endParaRPr/>
            </a:p>
            <a:p>
              <a:pPr>
                <a:defRPr/>
              </a:pPr>
              <a:r>
                <a:rPr lang="en-US" sz="1400">
                  <a:latin typeface="Consolas"/>
                  <a:ea typeface="Calibri"/>
                  <a:cs typeface="Courier New"/>
                </a:rPr>
                <a:t>          +dimension(</a:t>
              </a:r>
              <a:r>
                <a:rPr lang="en-US" sz="1400">
                  <a:latin typeface="Consolas"/>
                  <a:ea typeface="Calibri"/>
                  <a:cs typeface="Courier New"/>
                </a:rPr>
                <a:t>narray</a:t>
              </a:r>
              <a:r>
                <a:rPr lang="en-US" sz="1400">
                  <a:latin typeface="Consolas"/>
                  <a:ea typeface="Calibri"/>
                  <a:cs typeface="Courier New"/>
                </a:rPr>
                <a:t>)</a:t>
              </a:r>
              <a:endParaRPr/>
            </a:p>
          </p:txBody>
        </p:sp>
        <p:sp>
          <p:nvSpPr>
            <p:cNvPr id="13" name="TextBox 16" hidden="0"/>
            <p:cNvSpPr>
              <a:spLocks noAdjustHandles="0" noChangeArrowheads="0"/>
            </p:cNvSpPr>
            <p:nvPr isPhoto="0" userDrawn="0"/>
          </p:nvSpPr>
          <p:spPr bwMode="auto">
            <a:xfrm>
              <a:off x="1732660" y="1295259"/>
              <a:ext cx="846033" cy="369332"/>
            </a:xfrm>
            <a:prstGeom prst="rect">
              <a:avLst/>
            </a:prstGeom>
            <a:solidFill>
              <a:schemeClr val="accent1"/>
            </a:solidFill>
          </p:spPr>
          <p:txBody>
            <a:bodyPr wrap="square" rtlCol="0">
              <a:spAutoFit/>
            </a:bodyPr>
            <a:lstStyle/>
            <a:p>
              <a:pPr>
                <a:defRPr/>
              </a:pPr>
              <a:r>
                <a:rPr lang="en-US">
                  <a:solidFill>
                    <a:schemeClr val="bg1"/>
                  </a:solidFill>
                </a:rPr>
                <a:t>YAML</a:t>
              </a:r>
              <a:endParaRPr/>
            </a:p>
          </p:txBody>
        </p:sp>
      </p:grpSp>
      <p:sp>
        <p:nvSpPr>
          <p:cNvPr id="14" name="Content Placeholder 1" hidden="0"/>
          <p:cNvSpPr>
            <a:spLocks noGrp="1"/>
          </p:cNvSpPr>
          <p:nvPr isPhoto="0" userDrawn="0">
            <p:ph idx="1" hasCustomPrompt="0"/>
          </p:nvPr>
        </p:nvSpPr>
        <p:spPr bwMode="auto">
          <a:xfrm>
            <a:off x="6231542" y="3199658"/>
            <a:ext cx="2746863" cy="2338017"/>
          </a:xfrm>
        </p:spPr>
        <p:txBody>
          <a:bodyPr/>
          <a:lstStyle/>
          <a:p>
            <a:pPr>
              <a:defRPr/>
            </a:pPr>
            <a:r>
              <a:rPr lang="en-US" sz="2000">
                <a:latin typeface="Courier New"/>
                <a:cs typeface="Courier New"/>
              </a:rPr>
              <a:t>SHROUD_array</a:t>
            </a:r>
            <a:r>
              <a:rPr lang="en-US" sz="2000">
                <a:latin typeface="Courier New"/>
                <a:cs typeface="Courier New"/>
              </a:rPr>
              <a:t> </a:t>
            </a:r>
            <a:r>
              <a:rPr lang="en-US" sz="2000">
                <a:latin typeface="+mn-lt"/>
                <a:cs typeface="Courier New"/>
              </a:rPr>
              <a:t>holds metadata for array</a:t>
            </a:r>
            <a:endParaRPr/>
          </a:p>
          <a:p>
            <a:pPr>
              <a:defRPr/>
            </a:pPr>
            <a:r>
              <a:rPr lang="en-US" sz="2000">
                <a:latin typeface="Courier New"/>
                <a:cs typeface="Courier New"/>
              </a:rPr>
              <a:t>c_f_pointer</a:t>
            </a:r>
            <a:r>
              <a:rPr lang="en-US" sz="2000">
                <a:latin typeface="Courier New"/>
                <a:cs typeface="Courier New"/>
              </a:rPr>
              <a:t> </a:t>
            </a:r>
            <a:r>
              <a:rPr lang="en-US" sz="2000"/>
              <a:t>converts to Fortran pointer</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4" hidden="0"/>
          <p:cNvSpPr>
            <a:spLocks noGrp="1"/>
          </p:cNvSpPr>
          <p:nvPr isPhoto="0" userDrawn="0">
            <p:ph type="title" hasCustomPrompt="0"/>
          </p:nvPr>
        </p:nvSpPr>
        <p:spPr bwMode="auto"/>
        <p:txBody>
          <a:bodyPr/>
          <a:lstStyle/>
          <a:p>
            <a:pPr>
              <a:defRPr/>
            </a:pPr>
            <a:r>
              <a:rPr lang="en-US"/>
              <a:t>Overview</a:t>
            </a:r>
            <a:endParaRPr/>
          </a:p>
        </p:txBody>
      </p:sp>
      <p:sp>
        <p:nvSpPr>
          <p:cNvPr id="5" name="Content Placeholder 5" hidden="0"/>
          <p:cNvSpPr>
            <a:spLocks noGrp="1"/>
          </p:cNvSpPr>
          <p:nvPr isPhoto="0" userDrawn="0">
            <p:ph idx="1" hasCustomPrompt="0"/>
          </p:nvPr>
        </p:nvSpPr>
        <p:spPr bwMode="auto">
          <a:xfrm>
            <a:off x="465826" y="1334140"/>
            <a:ext cx="8220974" cy="4881532"/>
          </a:xfrm>
        </p:spPr>
        <p:txBody>
          <a:bodyPr/>
          <a:lstStyle/>
          <a:p>
            <a:pPr>
              <a:defRPr/>
            </a:pPr>
            <a:r>
              <a:rPr lang="en-US"/>
              <a:t>Motivation</a:t>
            </a:r>
            <a:endParaRPr/>
          </a:p>
          <a:p>
            <a:pPr>
              <a:defRPr/>
            </a:pPr>
            <a:r>
              <a:rPr lang="en-US"/>
              <a:t>Fortran interoperability with C</a:t>
            </a:r>
            <a:endParaRPr/>
          </a:p>
          <a:p>
            <a:pPr>
              <a:defRPr/>
            </a:pPr>
            <a:r>
              <a:rPr lang="en-US"/>
              <a:t>Shroud</a:t>
            </a:r>
            <a:endParaRPr/>
          </a:p>
          <a:p>
            <a:pPr lvl="1">
              <a:defRPr/>
            </a:pPr>
            <a:r>
              <a:rPr lang="en-US"/>
              <a:t>Layers of wrappers</a:t>
            </a:r>
            <a:endParaRPr/>
          </a:p>
          <a:p>
            <a:pPr lvl="1">
              <a:defRPr/>
            </a:pPr>
            <a:r>
              <a:rPr lang="en-US"/>
              <a:t>Examples</a:t>
            </a:r>
            <a:endParaRPr/>
          </a:p>
          <a:p>
            <a:pPr lvl="1">
              <a:defRPr/>
            </a:pPr>
            <a:r>
              <a:rPr lang="en-US"/>
              <a:t>Arrays</a:t>
            </a:r>
            <a:endParaRPr/>
          </a:p>
          <a:p>
            <a:pPr lvl="1">
              <a:defRPr/>
            </a:pPr>
            <a:r>
              <a:rPr lang="en-US"/>
              <a:t>Memory Management</a:t>
            </a:r>
            <a:endParaRPr/>
          </a:p>
          <a:p>
            <a:pPr lvl="1">
              <a:defRPr/>
            </a:pPr>
            <a:r>
              <a:rPr lang="en-US"/>
              <a:t>Other C++ features</a:t>
            </a:r>
            <a:endParaRPr/>
          </a:p>
          <a:p>
            <a:pPr marL="57150" indent="0">
              <a:buNone/>
              <a:defRPr/>
            </a:pPr>
            <a:endParaRPr lang="en-US"/>
          </a:p>
        </p:txBody>
      </p:sp>
      <p:sp>
        <p:nvSpPr>
          <p:cNvPr id="6" name="TextBox 1" hidden="0"/>
          <p:cNvSpPr>
            <a:spLocks noAdjustHandles="0" noChangeArrowheads="0"/>
          </p:cNvSpPr>
          <p:nvPr isPhoto="0" userDrawn="0"/>
        </p:nvSpPr>
        <p:spPr bwMode="auto">
          <a:xfrm>
            <a:off x="465826" y="4891088"/>
            <a:ext cx="4495088" cy="923330"/>
          </a:xfrm>
          <a:prstGeom prst="rect">
            <a:avLst/>
          </a:prstGeom>
          <a:noFill/>
        </p:spPr>
        <p:txBody>
          <a:bodyPr wrap="square" rtlCol="0">
            <a:spAutoFit/>
          </a:bodyPr>
          <a:lstStyle/>
          <a:p>
            <a:pPr>
              <a:defRPr/>
            </a:pPr>
            <a:r>
              <a:rPr lang="en-US" i="1"/>
              <a:t>verb</a:t>
            </a:r>
            <a:endParaRPr lang="en-US"/>
          </a:p>
          <a:p>
            <a:pPr>
              <a:buFont typeface="+mj-lt"/>
              <a:buAutoNum type="arabicPeriod" startAt="1"/>
              <a:defRPr/>
            </a:pPr>
            <a:r>
              <a:rPr lang="en-US"/>
              <a:t>wrap or dress (a body) in a shroud for burial. </a:t>
            </a:r>
            <a:endParaRPr/>
          </a:p>
          <a:p>
            <a:pPr>
              <a:buFont typeface="+mj-lt"/>
              <a:buAutoNum type="arabicPeriod" startAt="1"/>
              <a:defRPr/>
            </a:pPr>
            <a:r>
              <a:rPr lang="en-US"/>
              <a:t>cover or envelop so as to conceal from view.</a:t>
            </a:r>
            <a:endParaRPr/>
          </a:p>
        </p:txBody>
      </p:sp>
      <p:pic>
        <p:nvPicPr>
          <p:cNvPr id="7" name="Picture 3" hidden="0"/>
          <p:cNvPicPr>
            <a:picLocks noChangeAspect="1"/>
          </p:cNvPicPr>
          <p:nvPr isPhoto="0" userDrawn="0"/>
        </p:nvPicPr>
        <p:blipFill>
          <a:blip r:embed="rId2"/>
          <a:stretch/>
        </p:blipFill>
        <p:spPr bwMode="auto">
          <a:xfrm>
            <a:off x="5381002" y="3983000"/>
            <a:ext cx="1042230" cy="2084461"/>
          </a:xfrm>
          <a:prstGeom prst="rect">
            <a:avLst/>
          </a:prstGeom>
        </p:spPr>
      </p:pic>
      <p:sp>
        <p:nvSpPr>
          <p:cNvPr id="8" name="TextBox 6" hidden="0"/>
          <p:cNvSpPr>
            <a:spLocks noAdjustHandles="0" noChangeArrowheads="0"/>
          </p:cNvSpPr>
          <p:nvPr isPhoto="0" userDrawn="0"/>
        </p:nvSpPr>
        <p:spPr bwMode="auto">
          <a:xfrm>
            <a:off x="5136023" y="6166667"/>
            <a:ext cx="3935693" cy="246221"/>
          </a:xfrm>
          <a:prstGeom prst="rect">
            <a:avLst/>
          </a:prstGeom>
          <a:noFill/>
        </p:spPr>
        <p:txBody>
          <a:bodyPr wrap="none" rtlCol="0">
            <a:spAutoFit/>
          </a:bodyPr>
          <a:lstStyle/>
          <a:p>
            <a:pPr>
              <a:defRPr/>
            </a:pPr>
            <a:r>
              <a:rPr lang="en-US" sz="1000"/>
              <a:t>https://pixabay.com/vectors/mummy-pharaoh-egypt-egyptian-151304/</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a:xfrm>
            <a:off x="457201" y="219509"/>
            <a:ext cx="8530683" cy="1008771"/>
          </a:xfrm>
        </p:spPr>
        <p:txBody>
          <a:bodyPr/>
          <a:lstStyle/>
          <a:p>
            <a:pPr>
              <a:defRPr/>
            </a:pPr>
            <a:r>
              <a:rPr lang="en-US"/>
              <a:t>Converting Pointer to Array</a:t>
            </a:r>
            <a:br>
              <a:rPr lang="en-US"/>
            </a:br>
            <a:r>
              <a:rPr lang="en-US" sz="2400" b="0"/>
              <a:t>C wrapper part, fill in metadata</a:t>
            </a:r>
            <a:endParaRPr/>
          </a:p>
        </p:txBody>
      </p:sp>
      <p:sp>
        <p:nvSpPr>
          <p:cNvPr id="5"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SHROUD_array</a:t>
            </a:r>
            <a:r>
              <a:rPr lang="en-US">
                <a:solidFill>
                  <a:schemeClr val="bg1"/>
                </a:solidFill>
                <a:latin typeface="Calibri"/>
                <a:cs typeface="Calibri"/>
              </a:rPr>
              <a:t> is a  subset of </a:t>
            </a:r>
            <a:r>
              <a:rPr lang="en-US">
                <a:solidFill>
                  <a:schemeClr val="bg1"/>
                </a:solidFill>
                <a:latin typeface="Calibri"/>
                <a:cs typeface="Calibri"/>
              </a:rPr>
              <a:t>CFI_cdesc_t</a:t>
            </a:r>
            <a:r>
              <a:rPr lang="en-US">
                <a:solidFill>
                  <a:schemeClr val="bg1"/>
                </a:solidFill>
                <a:latin typeface="Calibri"/>
                <a:cs typeface="Calibri"/>
              </a:rPr>
              <a:t> from TS 29113</a:t>
            </a:r>
            <a:endParaRPr/>
          </a:p>
        </p:txBody>
      </p:sp>
      <p:grpSp>
        <p:nvGrpSpPr>
          <p:cNvPr id="6" name="Group 3" hidden="0"/>
          <p:cNvGrpSpPr/>
          <p:nvPr isPhoto="0" userDrawn="0"/>
        </p:nvGrpSpPr>
        <p:grpSpPr bwMode="auto">
          <a:xfrm>
            <a:off x="457200" y="2543973"/>
            <a:ext cx="5909873" cy="3240237"/>
            <a:chOff x="457200" y="2248509"/>
            <a:chExt cx="5909873" cy="3240237"/>
          </a:xfrm>
        </p:grpSpPr>
        <p:sp>
          <p:nvSpPr>
            <p:cNvPr id="7" name="Rectangle 2" hidden="0"/>
            <p:cNvSpPr>
              <a:spLocks noChangeArrowheads="1"/>
            </p:cNvSpPr>
            <p:nvPr isPhoto="0" userDrawn="0"/>
          </p:nvSpPr>
          <p:spPr bwMode="auto">
            <a:xfrm>
              <a:off x="457200" y="2595646"/>
              <a:ext cx="5253361" cy="2893100"/>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rgbClr val="B00040"/>
                  </a:solidFill>
                  <a:latin typeface="Consolas"/>
                  <a:cs typeface="Courier New"/>
                </a:rPr>
                <a:t>int</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0000FF"/>
                  </a:solidFill>
                  <a:latin typeface="Consolas"/>
                  <a:cs typeface="Courier New"/>
                </a:rPr>
                <a:t>LIB_get_array_bufferify</a:t>
              </a:r>
              <a:endParaRPr lang="en-US" sz="1400" b="0" i="0" u="none" strike="noStrike" cap="none">
                <a:ln>
                  <a:noFill/>
                </a:ln>
                <a:solidFill>
                  <a:srgbClr val="0000FF"/>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a:solidFill>
                    <a:srgbClr val="0000FF"/>
                  </a:solidFill>
                  <a:latin typeface="Consolas"/>
                  <a:cs typeface="Courier New"/>
                </a:rPr>
                <a:t>  </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LIB_SHROUD_array</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DSHC_rv</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int</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narray</a:t>
              </a:r>
              <a:r>
                <a:rPr lang="en-US" sz="1400" b="0" i="0" u="none" strike="noStrike" cap="none">
                  <a:ln>
                    <a:noFill/>
                  </a:ln>
                  <a:solidFill>
                    <a:schemeClr val="tx1"/>
                  </a:solidFill>
                  <a:latin typeface="Consolas"/>
                  <a:cs typeface="Courier New"/>
                </a:rPr>
                <a:t>) {</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int</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SHC_rv</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getArray</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narray</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cxx.addr</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SHC_rv</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cxx.idtor</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0</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addr.base</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SHC_rv</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type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SH_TYPE_INT;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elem_len</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sizeof</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B00040"/>
                  </a:solidFill>
                  <a:latin typeface="Consolas"/>
                  <a:cs typeface="Courier New"/>
                </a:rPr>
                <a:t>int</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rank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1</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shape[</a:t>
              </a:r>
              <a:r>
                <a:rPr lang="en-US" sz="1400" b="0" i="0" u="none" strike="noStrike" cap="none">
                  <a:ln>
                    <a:noFill/>
                  </a:ln>
                  <a:solidFill>
                    <a:srgbClr val="666666"/>
                  </a:solidFill>
                  <a:latin typeface="Consolas"/>
                  <a:cs typeface="Courier New"/>
                </a:rPr>
                <a:t>0</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narray</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dimension(</a:t>
              </a:r>
              <a:r>
                <a:rPr lang="en-US" sz="1400" b="0" i="0" u="none" strike="noStrike" cap="none">
                  <a:ln>
                    <a:noFill/>
                  </a:ln>
                  <a:solidFill>
                    <a:schemeClr val="tx1"/>
                  </a:solidFill>
                  <a:latin typeface="Consolas"/>
                  <a:cs typeface="Courier New"/>
                </a:rPr>
                <a:t>narray</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size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DSHC_rv</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shape[</a:t>
              </a:r>
              <a:r>
                <a:rPr lang="en-US" sz="1400" b="0" i="0" u="none" strike="noStrike" cap="none">
                  <a:ln>
                    <a:noFill/>
                  </a:ln>
                  <a:solidFill>
                    <a:srgbClr val="666666"/>
                  </a:solidFill>
                  <a:latin typeface="Consolas"/>
                  <a:cs typeface="Courier New"/>
                </a:rPr>
                <a:t>0</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return</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SHC_rv</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endParaRPr/>
            </a:p>
          </p:txBody>
        </p:sp>
        <p:sp>
          <p:nvSpPr>
            <p:cNvPr id="8" name="Right Brace 2" hidden="0"/>
            <p:cNvSpPr/>
            <p:nvPr isPhoto="0" userDrawn="0"/>
          </p:nvSpPr>
          <p:spPr bwMode="auto">
            <a:xfrm>
              <a:off x="3726423" y="3421397"/>
              <a:ext cx="316194" cy="263178"/>
            </a:xfrm>
            <a:prstGeom prst="rightBrace">
              <a:avLst>
                <a:gd name="adj1" fmla="val 8333"/>
                <a:gd name="adj2" fmla="val 50000"/>
              </a:avLst>
            </a:prstGeom>
            <a:ln w="28575" cmpd="sng">
              <a:solidFill>
                <a:schemeClr val="accent1">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defRPr/>
              </a:pPr>
              <a:endParaRPr lang="en-US"/>
            </a:p>
          </p:txBody>
        </p:sp>
        <p:sp>
          <p:nvSpPr>
            <p:cNvPr id="9" name="TextBox 6" hidden="0"/>
            <p:cNvSpPr>
              <a:spLocks noAdjustHandles="0" noChangeArrowheads="0"/>
            </p:cNvSpPr>
            <p:nvPr isPhoto="0" userDrawn="0"/>
          </p:nvSpPr>
          <p:spPr bwMode="auto">
            <a:xfrm>
              <a:off x="4042617" y="3328609"/>
              <a:ext cx="2324456" cy="369332"/>
            </a:xfrm>
            <a:prstGeom prst="rect">
              <a:avLst/>
            </a:prstGeom>
            <a:noFill/>
          </p:spPr>
          <p:txBody>
            <a:bodyPr wrap="square" rtlCol="0">
              <a:spAutoFit/>
            </a:bodyPr>
            <a:lstStyle/>
            <a:p>
              <a:pPr>
                <a:defRPr/>
              </a:pPr>
              <a:r>
                <a:rPr lang="en-US"/>
                <a:t>capsule</a:t>
              </a:r>
              <a:endParaRPr/>
            </a:p>
          </p:txBody>
        </p:sp>
        <p:sp>
          <p:nvSpPr>
            <p:cNvPr id="10" name="Right Brace 7" hidden="0"/>
            <p:cNvSpPr/>
            <p:nvPr isPhoto="0" userDrawn="0"/>
          </p:nvSpPr>
          <p:spPr bwMode="auto">
            <a:xfrm>
              <a:off x="4261069" y="4856801"/>
              <a:ext cx="196553" cy="184570"/>
            </a:xfrm>
            <a:prstGeom prst="rightBrace">
              <a:avLst>
                <a:gd name="adj1" fmla="val 8333"/>
                <a:gd name="adj2" fmla="val 50000"/>
              </a:avLst>
            </a:prstGeom>
            <a:ln w="28575" cmpd="sng">
              <a:solidFill>
                <a:schemeClr val="accent1">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defRPr/>
              </a:pPr>
              <a:endParaRPr lang="en-US"/>
            </a:p>
          </p:txBody>
        </p:sp>
        <p:sp>
          <p:nvSpPr>
            <p:cNvPr id="11" name="TextBox 1" hidden="0"/>
            <p:cNvSpPr>
              <a:spLocks noAdjustHandles="0" noChangeArrowheads="0"/>
            </p:cNvSpPr>
            <p:nvPr isPhoto="0" userDrawn="0"/>
          </p:nvSpPr>
          <p:spPr bwMode="auto">
            <a:xfrm>
              <a:off x="457200" y="2248509"/>
              <a:ext cx="1187866" cy="369332"/>
            </a:xfrm>
            <a:prstGeom prst="rect">
              <a:avLst/>
            </a:prstGeom>
            <a:solidFill>
              <a:schemeClr val="tx2"/>
            </a:solidFill>
          </p:spPr>
          <p:txBody>
            <a:bodyPr wrap="square" rtlCol="0">
              <a:spAutoFit/>
            </a:bodyPr>
            <a:lstStyle/>
            <a:p>
              <a:pPr>
                <a:defRPr/>
              </a:pPr>
              <a:r>
                <a:rPr lang="en-US">
                  <a:solidFill>
                    <a:schemeClr val="bg1"/>
                  </a:solidFill>
                </a:rPr>
                <a:t>C Wrapper</a:t>
              </a:r>
              <a:endParaRPr/>
            </a:p>
          </p:txBody>
        </p:sp>
      </p:grpSp>
      <p:grpSp>
        <p:nvGrpSpPr>
          <p:cNvPr id="12" name="Group 10" hidden="0"/>
          <p:cNvGrpSpPr/>
          <p:nvPr isPhoto="0" userDrawn="0"/>
        </p:nvGrpSpPr>
        <p:grpSpPr bwMode="auto">
          <a:xfrm>
            <a:off x="457200" y="1520065"/>
            <a:ext cx="5678680" cy="892552"/>
            <a:chOff x="1732660" y="1295259"/>
            <a:chExt cx="5678680" cy="892552"/>
          </a:xfrm>
        </p:grpSpPr>
        <p:sp>
          <p:nvSpPr>
            <p:cNvPr id="13" name="Rectangle 11" hidden="0"/>
            <p:cNvSpPr/>
            <p:nvPr isPhoto="0" userDrawn="0"/>
          </p:nvSpPr>
          <p:spPr bwMode="auto">
            <a:xfrm>
              <a:off x="1732660" y="1664591"/>
              <a:ext cx="5678680" cy="523220"/>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wrap="square">
              <a:spAutoFit/>
            </a:bodyPr>
            <a:lstStyle/>
            <a:p>
              <a:pPr>
                <a:defRPr/>
              </a:pPr>
              <a:r>
                <a:rPr lang="en-US" sz="1400">
                  <a:latin typeface="Consolas"/>
                  <a:ea typeface="Calibri"/>
                  <a:cs typeface="Courier New"/>
                </a:rPr>
                <a:t>- </a:t>
              </a:r>
              <a:r>
                <a:rPr lang="en-US" sz="1400">
                  <a:latin typeface="Consolas"/>
                  <a:ea typeface="Calibri"/>
                  <a:cs typeface="Courier New"/>
                </a:rPr>
                <a:t>decl</a:t>
              </a:r>
              <a:r>
                <a:rPr lang="en-US" sz="1400">
                  <a:latin typeface="Consolas"/>
                  <a:ea typeface="Calibri"/>
                  <a:cs typeface="Courier New"/>
                </a:rPr>
                <a:t>: int *</a:t>
              </a:r>
              <a:r>
                <a:rPr lang="en-US" sz="1400">
                  <a:latin typeface="Consolas"/>
                  <a:ea typeface="Calibri"/>
                  <a:cs typeface="Courier New"/>
                </a:rPr>
                <a:t>getArray</a:t>
              </a:r>
              <a:r>
                <a:rPr lang="en-US" sz="1400">
                  <a:latin typeface="Consolas"/>
                  <a:ea typeface="Calibri"/>
                  <a:cs typeface="Courier New"/>
                </a:rPr>
                <a:t>(int *</a:t>
              </a:r>
              <a:r>
                <a:rPr lang="en-US" sz="1400">
                  <a:latin typeface="Consolas"/>
                  <a:ea typeface="Calibri"/>
                  <a:cs typeface="Courier New"/>
                </a:rPr>
                <a:t>narray</a:t>
              </a:r>
              <a:r>
                <a:rPr lang="en-US" sz="1400">
                  <a:latin typeface="Consolas"/>
                  <a:ea typeface="Calibri"/>
                  <a:cs typeface="Courier New"/>
                </a:rPr>
                <a:t> +intent(out)+hidden)</a:t>
              </a:r>
              <a:endParaRPr/>
            </a:p>
            <a:p>
              <a:pPr>
                <a:defRPr/>
              </a:pPr>
              <a:r>
                <a:rPr lang="en-US" sz="1400">
                  <a:latin typeface="Consolas"/>
                  <a:ea typeface="Calibri"/>
                  <a:cs typeface="Courier New"/>
                </a:rPr>
                <a:t>          +dimension(</a:t>
              </a:r>
              <a:r>
                <a:rPr lang="en-US" sz="1400">
                  <a:latin typeface="Consolas"/>
                  <a:ea typeface="Calibri"/>
                  <a:cs typeface="Courier New"/>
                </a:rPr>
                <a:t>narray</a:t>
              </a:r>
              <a:r>
                <a:rPr lang="en-US" sz="1400">
                  <a:latin typeface="Consolas"/>
                  <a:ea typeface="Calibri"/>
                  <a:cs typeface="Courier New"/>
                </a:rPr>
                <a:t>)</a:t>
              </a:r>
              <a:endParaRPr/>
            </a:p>
          </p:txBody>
        </p:sp>
        <p:sp>
          <p:nvSpPr>
            <p:cNvPr id="14" name="TextBox 13" hidden="0"/>
            <p:cNvSpPr>
              <a:spLocks noAdjustHandles="0" noChangeArrowheads="0"/>
            </p:cNvSpPr>
            <p:nvPr isPhoto="0" userDrawn="0"/>
          </p:nvSpPr>
          <p:spPr bwMode="auto">
            <a:xfrm>
              <a:off x="1732660" y="1295259"/>
              <a:ext cx="846033" cy="369332"/>
            </a:xfrm>
            <a:prstGeom prst="rect">
              <a:avLst/>
            </a:prstGeom>
            <a:solidFill>
              <a:schemeClr val="accent1"/>
            </a:solidFill>
          </p:spPr>
          <p:txBody>
            <a:bodyPr wrap="square" rtlCol="0">
              <a:spAutoFit/>
            </a:bodyPr>
            <a:lstStyle/>
            <a:p>
              <a:pPr>
                <a:defRPr/>
              </a:pPr>
              <a:r>
                <a:rPr lang="en-US">
                  <a:solidFill>
                    <a:schemeClr val="bg1"/>
                  </a:solidFill>
                </a:rPr>
                <a:t>YAML</a:t>
              </a:r>
              <a:endParaRPr/>
            </a:p>
          </p:txBody>
        </p:sp>
      </p:grpSp>
      <p:sp>
        <p:nvSpPr>
          <p:cNvPr id="15" name="Content Placeholder 1" hidden="0"/>
          <p:cNvSpPr>
            <a:spLocks noGrp="1"/>
          </p:cNvSpPr>
          <p:nvPr isPhoto="0" userDrawn="0">
            <p:ph idx="1" hasCustomPrompt="0"/>
          </p:nvPr>
        </p:nvSpPr>
        <p:spPr bwMode="auto">
          <a:xfrm>
            <a:off x="6254602" y="2891110"/>
            <a:ext cx="2746863" cy="2740569"/>
          </a:xfrm>
        </p:spPr>
        <p:txBody>
          <a:bodyPr/>
          <a:lstStyle/>
          <a:p>
            <a:pPr>
              <a:defRPr/>
            </a:pPr>
            <a:r>
              <a:rPr lang="en-US" sz="2000">
                <a:latin typeface="+mn-lt"/>
                <a:cs typeface="Courier New"/>
              </a:rPr>
              <a:t>Capsule used with memory management</a:t>
            </a:r>
            <a:endParaRPr/>
          </a:p>
          <a:p>
            <a:pPr>
              <a:defRPr/>
            </a:pPr>
            <a:r>
              <a:rPr lang="en-US" sz="2000">
                <a:latin typeface="+mn-lt"/>
                <a:cs typeface="Courier New"/>
              </a:rPr>
              <a:t>Shape from dimension attribute</a:t>
            </a:r>
            <a:endParaRPr/>
          </a:p>
          <a:p>
            <a:pPr lvl="1">
              <a:defRPr/>
            </a:pPr>
            <a:r>
              <a:rPr lang="en-US" sz="1600">
                <a:latin typeface="+mn-lt"/>
                <a:cs typeface="Courier New"/>
              </a:rPr>
              <a:t>Function return value</a:t>
            </a:r>
            <a:endParaRPr/>
          </a:p>
        </p:txBody>
      </p:sp>
      <p:sp>
        <p:nvSpPr>
          <p:cNvPr id="16" name="Rectangle 9" hidden="0"/>
          <p:cNvSpPr/>
          <p:nvPr isPhoto="0" userDrawn="0"/>
        </p:nvSpPr>
        <p:spPr bwMode="auto">
          <a:xfrm>
            <a:off x="3726423" y="4819156"/>
            <a:ext cx="1845435" cy="263178"/>
          </a:xfrm>
          <a:prstGeom prst="rect">
            <a:avLst/>
          </a:prstGeom>
          <a:noFill/>
          <a:ln w="25400">
            <a:solidFill>
              <a:schemeClr val="accent2"/>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p:txBody>
          <a:bodyPr/>
          <a:lstStyle/>
          <a:p>
            <a:pPr>
              <a:defRPr/>
            </a:pPr>
            <a:r>
              <a:rPr lang="en-US"/>
              <a:t>By default Shroud assumes owner(library) attribute</a:t>
            </a:r>
            <a:endParaRPr/>
          </a:p>
          <a:p>
            <a:pPr lvl="1">
              <a:defRPr/>
            </a:pPr>
            <a:r>
              <a:rPr lang="en-US"/>
              <a:t>owner(caller) to assume ownership</a:t>
            </a:r>
            <a:endParaRPr/>
          </a:p>
          <a:p>
            <a:pPr>
              <a:defRPr/>
            </a:pPr>
            <a:r>
              <a:rPr lang="en-US"/>
              <a:t>Shadow class/proxy pattern</a:t>
            </a:r>
            <a:endParaRPr/>
          </a:p>
          <a:p>
            <a:pPr lvl="1">
              <a:defRPr/>
            </a:pPr>
            <a:r>
              <a:rPr lang="en-US"/>
              <a:t>Contains a pointer to memory returned by library</a:t>
            </a:r>
            <a:endParaRPr/>
          </a:p>
          <a:p>
            <a:pPr lvl="1">
              <a:defRPr/>
            </a:pPr>
            <a:r>
              <a:rPr lang="en-US"/>
              <a:t>And an index used to release the memory</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Memory management</a:t>
            </a:r>
            <a:endParaRPr lang="en-US" sz="2400" b="0"/>
          </a:p>
        </p:txBody>
      </p:sp>
      <p:sp>
        <p:nvSpPr>
          <p:cNvPr id="6"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Cannot use </a:t>
            </a:r>
            <a:r>
              <a:rPr lang="en-US">
                <a:solidFill>
                  <a:schemeClr val="bg1"/>
                </a:solidFill>
                <a:latin typeface="Courier New"/>
                <a:cs typeface="Courier New"/>
              </a:rPr>
              <a:t>deallocate </a:t>
            </a:r>
            <a:r>
              <a:rPr lang="en-US">
                <a:solidFill>
                  <a:schemeClr val="bg1"/>
                </a:solidFill>
                <a:cs typeface="Courier New"/>
              </a:rPr>
              <a:t>statement on C++ memory</a:t>
            </a:r>
            <a:r>
              <a:rPr lang="en-US">
                <a:solidFill>
                  <a:schemeClr val="bg1"/>
                </a:solidFill>
                <a:latin typeface="Calibri"/>
                <a:cs typeface="Calibri"/>
              </a:rPr>
              <a:t>.</a:t>
            </a:r>
            <a:endParaRPr/>
          </a:p>
        </p:txBody>
      </p:sp>
      <p:sp>
        <p:nvSpPr>
          <p:cNvPr id="7" name="TextBox 2" hidden="0"/>
          <p:cNvSpPr>
            <a:spLocks noAdjustHandles="0" noChangeArrowheads="0"/>
          </p:cNvSpPr>
          <p:nvPr isPhoto="0" userDrawn="0"/>
        </p:nvSpPr>
        <p:spPr bwMode="auto">
          <a:xfrm>
            <a:off x="457200" y="3680632"/>
            <a:ext cx="4906471" cy="923330"/>
          </a:xfrm>
          <a:prstGeom prst="rect">
            <a:avLst/>
          </a:prstGeom>
          <a:noFill/>
        </p:spPr>
        <p:txBody>
          <a:bodyPr wrap="none" rtlCol="0">
            <a:spAutoFit/>
          </a:bodyPr>
          <a:lstStyle/>
          <a:p>
            <a:pPr>
              <a:defRPr/>
            </a:pPr>
            <a:r>
              <a:rPr lang="en-US"/>
              <a:t>All problems in computer science can be solved by</a:t>
            </a:r>
            <a:endParaRPr/>
          </a:p>
          <a:p>
            <a:pPr>
              <a:defRPr/>
            </a:pPr>
            <a:r>
              <a:rPr lang="en-US"/>
              <a:t> another level of indirection.</a:t>
            </a:r>
            <a:endParaRPr/>
          </a:p>
          <a:p>
            <a:pPr>
              <a:defRPr/>
            </a:pPr>
            <a:r>
              <a:rPr lang="en-US"/>
              <a:t>    --- David Wheeler</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p:txBody>
          <a:bodyPr/>
          <a:lstStyle/>
          <a:p>
            <a:pPr>
              <a:defRPr/>
            </a:pPr>
            <a:r>
              <a:rPr lang="en-US"/>
              <a:t>Capsule contains pointer to C++ memory</a:t>
            </a:r>
            <a:br>
              <a:rPr lang="en-US"/>
            </a:br>
            <a:r>
              <a:rPr lang="en-US" sz="2400"/>
              <a:t>and information to release the memory</a:t>
            </a:r>
            <a:endParaRPr/>
          </a:p>
        </p:txBody>
      </p:sp>
      <p:sp>
        <p:nvSpPr>
          <p:cNvPr id="5"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Inspired by </a:t>
            </a:r>
            <a:r>
              <a:rPr lang="en-US">
                <a:solidFill>
                  <a:schemeClr val="bg1"/>
                </a:solidFill>
                <a:latin typeface="Calibri"/>
                <a:cs typeface="Calibri"/>
              </a:rPr>
              <a:t>PyCapsule</a:t>
            </a:r>
            <a:r>
              <a:rPr lang="en-US">
                <a:solidFill>
                  <a:schemeClr val="bg1"/>
                </a:solidFill>
                <a:latin typeface="Calibri"/>
                <a:cs typeface="Calibri"/>
              </a:rPr>
              <a:t> from Python C API</a:t>
            </a:r>
            <a:endParaRPr/>
          </a:p>
        </p:txBody>
      </p:sp>
      <p:sp>
        <p:nvSpPr>
          <p:cNvPr id="6" name="Content Placeholder 1" hidden="0"/>
          <p:cNvSpPr>
            <a:spLocks noAdjustHandles="0" noChangeArrowheads="0"/>
          </p:cNvSpPr>
          <p:nvPr isPhoto="0" userDrawn="0"/>
        </p:nvSpPr>
        <p:spPr bwMode="auto">
          <a:xfrm>
            <a:off x="457200" y="5029778"/>
            <a:ext cx="8485464" cy="1229482"/>
          </a:xfrm>
          <a:prstGeom prst="rect">
            <a:avLst/>
          </a:prstGeom>
        </p:spPr>
        <p:txBody>
          <a:bodyPr/>
          <a:lstStyle>
            <a:lvl1pPr marL="285750" indent="-228600" algn="l">
              <a:spcBef>
                <a:spcPts val="1800"/>
              </a:spcBef>
              <a:spcAft>
                <a:spcPts val="0"/>
              </a:spcAft>
              <a:buClr>
                <a:schemeClr val="accent1">
                  <a:lumMod val="75000"/>
                </a:schemeClr>
              </a:buClr>
              <a:buSzPct val="90000"/>
              <a:buFont typeface="Wingdings"/>
              <a:buChar char="§"/>
              <a:defRPr sz="2400" b="0">
                <a:solidFill>
                  <a:schemeClr val="tx1"/>
                </a:solidFill>
                <a:latin typeface="Calibri"/>
                <a:ea typeface="+mn-ea"/>
                <a:cs typeface="Calibri"/>
              </a:defRPr>
            </a:lvl1pPr>
            <a:lvl2pPr marL="628650" indent="-285750" algn="l">
              <a:spcBef>
                <a:spcPts val="0"/>
              </a:spcBef>
              <a:spcAft>
                <a:spcPts val="0"/>
              </a:spcAft>
              <a:buClrTx/>
              <a:buSzPct val="90000"/>
              <a:buFont typeface="Calibri"/>
              <a:buChar char="—"/>
              <a:defRPr sz="2000">
                <a:solidFill>
                  <a:schemeClr val="tx1"/>
                </a:solidFill>
                <a:latin typeface="Calibri"/>
                <a:ea typeface="+mn-ea"/>
                <a:cs typeface="Calibri"/>
              </a:defRPr>
            </a:lvl2pPr>
            <a:lvl3pPr marL="800100" indent="-171450" algn="l">
              <a:spcBef>
                <a:spcPts val="0"/>
              </a:spcBef>
              <a:spcAft>
                <a:spcPts val="0"/>
              </a:spcAft>
              <a:buClrTx/>
              <a:buSzPct val="90000"/>
              <a:buFont typeface="Arial"/>
              <a:buChar char="•"/>
              <a:defRPr sz="1800">
                <a:solidFill>
                  <a:schemeClr val="tx1"/>
                </a:solidFill>
                <a:latin typeface="Calibri"/>
                <a:ea typeface="+mn-ea"/>
                <a:cs typeface="Calibri"/>
              </a:defRPr>
            </a:lvl3pPr>
            <a:lvl4pPr marL="1028700" indent="-171450" algn="l">
              <a:spcBef>
                <a:spcPts val="0"/>
              </a:spcBef>
              <a:spcAft>
                <a:spcPts val="0"/>
              </a:spcAft>
              <a:buClrTx/>
              <a:buSzPct val="100000"/>
              <a:buFont typeface="Lucida Grande"/>
              <a:buChar char="–"/>
              <a:defRPr sz="1600">
                <a:solidFill>
                  <a:schemeClr val="tx1"/>
                </a:solidFill>
                <a:latin typeface="Calibri"/>
                <a:ea typeface="+mn-ea"/>
                <a:cs typeface="Calibri"/>
              </a:defRPr>
            </a:lvl4pPr>
            <a:lvl5pPr marL="1257300" indent="-171450" algn="l">
              <a:spcBef>
                <a:spcPts val="0"/>
              </a:spcBef>
              <a:spcAft>
                <a:spcPts val="0"/>
              </a:spcAft>
              <a:buClrTx/>
              <a:buFont typeface="Arial"/>
              <a:buChar char="•"/>
              <a:defRPr lang="en-US" sz="1600">
                <a:solidFill>
                  <a:schemeClr val="tx1"/>
                </a:solidFill>
                <a:latin typeface="Calibri"/>
                <a:ea typeface="+mn-ea"/>
                <a:cs typeface="Calibri"/>
              </a:defRPr>
              <a:tabLst>
                <a:tab pos="1200150" algn="l"/>
              </a:tabLst>
            </a:lvl5pPr>
            <a:lvl6pPr marL="1627632" indent="-182880" algn="l">
              <a:spcBef>
                <a:spcPts val="0"/>
              </a:spcBef>
              <a:buClr>
                <a:schemeClr val="accent6"/>
              </a:buClr>
              <a:buSzPct val="100000"/>
              <a:buFont typeface="Wingdings 2"/>
              <a:buChar char=""/>
              <a:defRPr sz="2000">
                <a:solidFill>
                  <a:schemeClr val="tx1"/>
                </a:solidFill>
                <a:latin typeface="+mn-lt"/>
                <a:ea typeface="+mn-ea"/>
                <a:cs typeface="+mn-cs"/>
              </a:defRPr>
            </a:lvl6pPr>
            <a:lvl7pPr marL="1828800" indent="-182880" algn="l">
              <a:spcBef>
                <a:spcPts val="0"/>
              </a:spcBef>
              <a:buClr>
                <a:schemeClr val="accent1"/>
              </a:buClr>
              <a:buSzPct val="100000"/>
              <a:buFont typeface="Wingdings 2"/>
              <a:buChar char=""/>
              <a:defRPr sz="1800">
                <a:solidFill>
                  <a:schemeClr val="tx1"/>
                </a:solidFill>
                <a:latin typeface="+mn-lt"/>
                <a:ea typeface="+mn-ea"/>
                <a:cs typeface="+mn-cs"/>
              </a:defRPr>
            </a:lvl7pPr>
            <a:lvl8pPr marL="2029968" indent="-182880" algn="l">
              <a:spcBef>
                <a:spcPts val="0"/>
              </a:spcBef>
              <a:buClr>
                <a:schemeClr val="accent2"/>
              </a:buClr>
              <a:buFont typeface="Wingdings 2"/>
              <a:buChar char=""/>
              <a:defRPr sz="1800">
                <a:solidFill>
                  <a:schemeClr val="tx1"/>
                </a:solidFill>
                <a:latin typeface="+mn-lt"/>
                <a:ea typeface="+mn-ea"/>
                <a:cs typeface="+mn-cs"/>
              </a:defRPr>
            </a:lvl8pPr>
            <a:lvl9pPr marL="2231136" indent="-182880" algn="l">
              <a:spcBef>
                <a:spcPts val="0"/>
              </a:spcBef>
              <a:buClr>
                <a:schemeClr val="accent3"/>
              </a:buClr>
              <a:buFont typeface="Wingdings 2"/>
              <a:buChar char=""/>
              <a:defRPr sz="1800">
                <a:solidFill>
                  <a:schemeClr val="tx1"/>
                </a:solidFill>
                <a:latin typeface="+mn-lt"/>
                <a:ea typeface="+mn-ea"/>
                <a:cs typeface="+mn-cs"/>
              </a:defRPr>
            </a:lvl9pPr>
          </a:lstStyle>
          <a:p>
            <a:pPr defTabSz="914400">
              <a:defRPr/>
            </a:pPr>
            <a:r>
              <a:rPr lang="en-US"/>
              <a:t>Shadow Class</a:t>
            </a:r>
            <a:endParaRPr/>
          </a:p>
          <a:p>
            <a:pPr lvl="1" defTabSz="914400">
              <a:defRPr/>
            </a:pPr>
            <a:r>
              <a:rPr lang="en-US"/>
              <a:t>C capsule in a Fortran derived type with type-bound procedures</a:t>
            </a:r>
            <a:endParaRPr/>
          </a:p>
        </p:txBody>
      </p:sp>
      <p:grpSp>
        <p:nvGrpSpPr>
          <p:cNvPr id="7" name="Group 15" hidden="0"/>
          <p:cNvGrpSpPr/>
          <p:nvPr isPhoto="0" userDrawn="0"/>
        </p:nvGrpSpPr>
        <p:grpSpPr bwMode="auto">
          <a:xfrm>
            <a:off x="457200" y="1479650"/>
            <a:ext cx="4259499" cy="1323439"/>
            <a:chOff x="457200" y="1350747"/>
            <a:chExt cx="4259499" cy="1323439"/>
          </a:xfrm>
        </p:grpSpPr>
        <p:sp>
          <p:nvSpPr>
            <p:cNvPr id="8" name="Rectangle 4" hidden="0"/>
            <p:cNvSpPr>
              <a:spLocks noChangeArrowheads="1"/>
            </p:cNvSpPr>
            <p:nvPr isPhoto="0" userDrawn="0"/>
          </p:nvSpPr>
          <p:spPr bwMode="auto">
            <a:xfrm>
              <a:off x="457200" y="1720079"/>
              <a:ext cx="4259499" cy="954107"/>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struct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s_LIB_SHROUD_capsule_data</a:t>
              </a:r>
              <a:r>
                <a:rPr lang="en-US" sz="1400" b="0" i="0" u="none" strike="noStrike" cap="none">
                  <a:ln>
                    <a:noFill/>
                  </a:ln>
                  <a:solidFill>
                    <a:schemeClr val="tx1"/>
                  </a:solidFill>
                  <a:latin typeface="Consolas"/>
                  <a:cs typeface="Courier New"/>
                </a:rPr>
                <a:t> {</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void</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addr</a:t>
              </a:r>
              <a:r>
                <a:rPr lang="en-US" sz="1400" b="0" i="0" u="none" strike="noStrike" cap="none">
                  <a:ln>
                    <a:noFill/>
                  </a:ln>
                  <a:solidFill>
                    <a:schemeClr val="tx1"/>
                  </a:solidFill>
                  <a:latin typeface="Consolas"/>
                  <a:cs typeface="Courier New"/>
                </a:rPr>
                <a:t>; </a:t>
              </a:r>
              <a:r>
                <a:rPr lang="en-US" sz="1400" b="0" i="1" u="none" strike="noStrike" cap="none">
                  <a:ln>
                    <a:noFill/>
                  </a:ln>
                  <a:solidFill>
                    <a:srgbClr val="408080"/>
                  </a:solidFill>
                  <a:latin typeface="Consolas"/>
                  <a:cs typeface="Courier New"/>
                </a:rPr>
                <a:t>/* address of C++ memory */</a:t>
              </a:r>
              <a:endParaRPr/>
            </a:p>
            <a:p>
              <a:pPr marL="0" marR="0" lvl="0" indent="0" algn="l" defTabSz="914400">
                <a:lnSpc>
                  <a:spcPct val="100000"/>
                </a:lnSpc>
                <a:spcBef>
                  <a:spcPts val="0"/>
                </a:spcBef>
                <a:spcAft>
                  <a:spcPts val="0"/>
                </a:spcAft>
                <a:buClrTx/>
                <a:buSzTx/>
                <a:buFontTx/>
                <a:buNone/>
                <a:defRPr/>
              </a:pPr>
              <a:r>
                <a:rPr lang="en-US" sz="1400" i="1">
                  <a:solidFill>
                    <a:srgbClr val="408080"/>
                  </a:solidFill>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int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idtor</a:t>
              </a:r>
              <a:r>
                <a:rPr lang="en-US" sz="1400" b="0" i="0" u="none" strike="noStrike" cap="none">
                  <a:ln>
                    <a:noFill/>
                  </a:ln>
                  <a:solidFill>
                    <a:schemeClr val="tx1"/>
                  </a:solidFill>
                  <a:latin typeface="Consolas"/>
                  <a:cs typeface="Courier New"/>
                </a:rPr>
                <a:t>; </a:t>
              </a:r>
              <a:r>
                <a:rPr lang="en-US" sz="1400" b="0" i="1" u="none" strike="noStrike" cap="none">
                  <a:ln>
                    <a:noFill/>
                  </a:ln>
                  <a:solidFill>
                    <a:srgbClr val="408080"/>
                  </a:solidFill>
                  <a:latin typeface="Consolas"/>
                  <a:cs typeface="Courier New"/>
                </a:rPr>
                <a:t>/* index of destructor */</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endParaRPr/>
            </a:p>
          </p:txBody>
        </p:sp>
        <p:sp>
          <p:nvSpPr>
            <p:cNvPr id="9" name="TextBox 14" hidden="0"/>
            <p:cNvSpPr>
              <a:spLocks noAdjustHandles="0" noChangeArrowheads="0"/>
            </p:cNvSpPr>
            <p:nvPr isPhoto="0" userDrawn="0"/>
          </p:nvSpPr>
          <p:spPr bwMode="auto">
            <a:xfrm>
              <a:off x="457200" y="1350747"/>
              <a:ext cx="1184683" cy="369332"/>
            </a:xfrm>
            <a:prstGeom prst="rect">
              <a:avLst/>
            </a:prstGeom>
            <a:solidFill>
              <a:schemeClr val="accent1"/>
            </a:solidFill>
          </p:spPr>
          <p:txBody>
            <a:bodyPr wrap="none" rtlCol="0">
              <a:spAutoFit/>
            </a:bodyPr>
            <a:lstStyle/>
            <a:p>
              <a:pPr>
                <a:defRPr/>
              </a:pPr>
              <a:r>
                <a:rPr lang="en-US">
                  <a:solidFill>
                    <a:schemeClr val="bg1"/>
                  </a:solidFill>
                </a:rPr>
                <a:t>C Wrapper</a:t>
              </a:r>
              <a:endParaRPr/>
            </a:p>
          </p:txBody>
        </p:sp>
      </p:grpSp>
      <p:grpSp>
        <p:nvGrpSpPr>
          <p:cNvPr id="10" name="Group 17" hidden="0"/>
          <p:cNvGrpSpPr/>
          <p:nvPr isPhoto="0" userDrawn="0"/>
        </p:nvGrpSpPr>
        <p:grpSpPr bwMode="auto">
          <a:xfrm>
            <a:off x="457200" y="2985389"/>
            <a:ext cx="4977924" cy="1969770"/>
            <a:chOff x="457200" y="2983622"/>
            <a:chExt cx="4977924" cy="1969770"/>
          </a:xfrm>
        </p:grpSpPr>
        <p:sp>
          <p:nvSpPr>
            <p:cNvPr id="11" name="Rectangle 3" hidden="0"/>
            <p:cNvSpPr>
              <a:spLocks noChangeArrowheads="1"/>
            </p:cNvSpPr>
            <p:nvPr isPhoto="0" userDrawn="0"/>
          </p:nvSpPr>
          <p:spPr bwMode="auto">
            <a:xfrm>
              <a:off x="457200" y="3352954"/>
              <a:ext cx="4977924" cy="1600438"/>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squar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type </a:t>
              </a:r>
              <a:r>
                <a:rPr lang="en-US" sz="1400" b="0" i="0" u="none" strike="noStrike" cap="none">
                  <a:ln>
                    <a:noFill/>
                  </a:ln>
                  <a:solidFill>
                    <a:schemeClr val="tx1"/>
                  </a:solidFill>
                  <a:latin typeface="Consolas"/>
                  <a:cs typeface="Courier New"/>
                </a:rPr>
                <a:t>SHROUD_capsule</a:t>
              </a:r>
              <a:endParaRPr lang="en-US" sz="1400" b="0" i="0" u="none" strike="noStrike" cap="none">
                <a:ln>
                  <a:noFill/>
                </a:ln>
                <a:solidFill>
                  <a:schemeClr val="tx1"/>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private</a:t>
              </a:r>
              <a:endParaRPr/>
            </a:p>
            <a:p>
              <a:pPr marL="0" marR="0" lvl="0" indent="0" algn="l" defTabSz="914400">
                <a:lnSpc>
                  <a:spcPct val="100000"/>
                </a:lnSpc>
                <a:spcBef>
                  <a:spcPts val="0"/>
                </a:spcBef>
                <a:spcAft>
                  <a:spcPts val="0"/>
                </a:spcAft>
                <a:buClrTx/>
                <a:buSzTx/>
                <a:buFontTx/>
                <a:buNone/>
                <a:defRPr/>
              </a:pPr>
              <a:r>
                <a:rPr lang="en-US" sz="1400" b="1">
                  <a:solidFill>
                    <a:srgbClr val="008000"/>
                  </a:solidFill>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type</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SHROUD_capsule_data</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mem</a:t>
              </a:r>
              <a:endParaRPr/>
            </a:p>
            <a:p>
              <a:pPr marL="0" marR="0" lvl="0" indent="0" algn="l" defTabSz="914400">
                <a:lnSpc>
                  <a:spcPct val="100000"/>
                </a:lnSpc>
                <a:spcBef>
                  <a:spcPts val="0"/>
                </a:spcBef>
                <a:spcAft>
                  <a:spcPts val="0"/>
                </a:spcAft>
                <a:buClrTx/>
                <a:buSzTx/>
                <a:buFontTx/>
                <a:buNone/>
                <a:defRPr/>
              </a:pPr>
              <a:r>
                <a:rPr lang="en-US" sz="1400" b="1">
                  <a:solidFill>
                    <a:srgbClr val="008000"/>
                  </a:solidFill>
                  <a:latin typeface="Consolas"/>
                  <a:cs typeface="Courier New"/>
                </a:rPr>
                <a:t>c</a:t>
              </a:r>
              <a:r>
                <a:rPr lang="en-US" sz="1400" b="1" i="0" u="none" strike="noStrike" cap="none">
                  <a:ln>
                    <a:noFill/>
                  </a:ln>
                  <a:solidFill>
                    <a:srgbClr val="008000"/>
                  </a:solidFill>
                  <a:latin typeface="Consolas"/>
                  <a:cs typeface="Courier New"/>
                </a:rPr>
                <a:t>ontains</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final</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SHROUD_capsule_final</a:t>
              </a:r>
              <a:endParaRPr lang="en-US" sz="1400" b="0" i="0" u="none" strike="noStrike" cap="none">
                <a:ln>
                  <a:noFill/>
                </a:ln>
                <a:solidFill>
                  <a:schemeClr val="tx1"/>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procedure</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delete </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SHROUD_capsule_delete</a:t>
              </a:r>
              <a:endParaRPr lang="en-US" sz="1400" b="0" i="0" u="none" strike="noStrike" cap="none">
                <a:ln>
                  <a:noFill/>
                </a:ln>
                <a:solidFill>
                  <a:schemeClr val="tx1"/>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end type </a:t>
              </a:r>
              <a:r>
                <a:rPr lang="en-US" sz="1400" b="0" i="0" u="none" strike="noStrike" cap="none">
                  <a:ln>
                    <a:noFill/>
                  </a:ln>
                  <a:solidFill>
                    <a:schemeClr val="tx1"/>
                  </a:solidFill>
                  <a:latin typeface="Consolas"/>
                  <a:cs typeface="Courier New"/>
                </a:rPr>
                <a:t>SHROUD_capsule</a:t>
              </a:r>
              <a:r>
                <a:rPr lang="en-US" sz="1400" b="0" i="0" u="none" strike="noStrike" cap="none">
                  <a:ln>
                    <a:noFill/>
                  </a:ln>
                  <a:solidFill>
                    <a:schemeClr val="tx1"/>
                  </a:solidFill>
                  <a:latin typeface="Consolas"/>
                  <a:cs typeface="Courier New"/>
                </a:rPr>
                <a:t> </a:t>
              </a:r>
              <a:endParaRPr/>
            </a:p>
          </p:txBody>
        </p:sp>
        <p:sp>
          <p:nvSpPr>
            <p:cNvPr id="12" name="TextBox 16" hidden="0"/>
            <p:cNvSpPr>
              <a:spLocks noAdjustHandles="0" noChangeArrowheads="0"/>
            </p:cNvSpPr>
            <p:nvPr isPhoto="0" userDrawn="0"/>
          </p:nvSpPr>
          <p:spPr bwMode="auto">
            <a:xfrm>
              <a:off x="457200" y="2983622"/>
              <a:ext cx="922945" cy="369332"/>
            </a:xfrm>
            <a:prstGeom prst="rect">
              <a:avLst/>
            </a:prstGeom>
            <a:solidFill>
              <a:schemeClr val="tx2"/>
            </a:solidFill>
          </p:spPr>
          <p:txBody>
            <a:bodyPr wrap="square" rtlCol="0">
              <a:spAutoFit/>
            </a:bodyPr>
            <a:lstStyle/>
            <a:p>
              <a:pPr>
                <a:defRPr/>
              </a:pPr>
              <a:r>
                <a:rPr lang="en-US">
                  <a:solidFill>
                    <a:schemeClr val="bg1"/>
                  </a:solidFill>
                </a:rPr>
                <a:t>Fortran</a:t>
              </a:r>
              <a:endParaRPr/>
            </a:p>
          </p:txBody>
        </p:sp>
      </p:grpSp>
      <p:sp>
        <p:nvSpPr>
          <p:cNvPr id="13" name="TextBox 18" hidden="0"/>
          <p:cNvSpPr>
            <a:spLocks noAdjustHandles="0" noChangeArrowheads="0"/>
          </p:cNvSpPr>
          <p:nvPr isPhoto="0" userDrawn="0"/>
        </p:nvSpPr>
        <p:spPr bwMode="auto">
          <a:xfrm>
            <a:off x="4905286" y="1848982"/>
            <a:ext cx="3905427" cy="369332"/>
          </a:xfrm>
          <a:prstGeom prst="rect">
            <a:avLst/>
          </a:prstGeom>
          <a:noFill/>
        </p:spPr>
        <p:txBody>
          <a:bodyPr wrap="square" rtlCol="0">
            <a:spAutoFit/>
          </a:bodyPr>
          <a:lstStyle/>
          <a:p>
            <a:pPr>
              <a:defRPr/>
            </a:pPr>
            <a:r>
              <a:rPr lang="en-US"/>
              <a:t>Passed Between Fortran and C Wrapper </a:t>
            </a:r>
            <a:endParaRPr/>
          </a:p>
        </p:txBody>
      </p:sp>
      <p:sp>
        <p:nvSpPr>
          <p:cNvPr id="14" name="TextBox 19" hidden="0"/>
          <p:cNvSpPr>
            <a:spLocks noAdjustHandles="0" noChangeArrowheads="0"/>
          </p:cNvSpPr>
          <p:nvPr isPhoto="0" userDrawn="0"/>
        </p:nvSpPr>
        <p:spPr bwMode="auto">
          <a:xfrm>
            <a:off x="4905286" y="2262376"/>
            <a:ext cx="3975447" cy="369332"/>
          </a:xfrm>
          <a:prstGeom prst="rect">
            <a:avLst/>
          </a:prstGeom>
          <a:noFill/>
        </p:spPr>
        <p:txBody>
          <a:bodyPr wrap="none" rtlCol="0">
            <a:spAutoFit/>
          </a:bodyPr>
          <a:lstStyle/>
          <a:p>
            <a:pPr>
              <a:defRPr/>
            </a:pPr>
            <a:r>
              <a:rPr lang="en-US"/>
              <a:t>If +owner(library), </a:t>
            </a:r>
            <a:r>
              <a:rPr lang="en-US"/>
              <a:t>idtor</a:t>
            </a:r>
            <a:r>
              <a:rPr lang="en-US"/>
              <a:t> will be 0 (no-op)</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a:xfrm>
            <a:off x="457201" y="219509"/>
            <a:ext cx="8530683" cy="1008771"/>
          </a:xfrm>
        </p:spPr>
        <p:txBody>
          <a:bodyPr/>
          <a:lstStyle/>
          <a:p>
            <a:pPr>
              <a:defRPr/>
            </a:pPr>
            <a:r>
              <a:rPr lang="en-US"/>
              <a:t>Ownership of C++ Array in Fortran</a:t>
            </a:r>
            <a:br>
              <a:rPr lang="en-US"/>
            </a:br>
            <a:r>
              <a:rPr lang="en-US" sz="2400" b="0"/>
              <a:t>set with owner attribute</a:t>
            </a:r>
            <a:endParaRPr/>
          </a:p>
        </p:txBody>
      </p:sp>
      <p:sp>
        <p:nvSpPr>
          <p:cNvPr id="5"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Allows C++ pointer to be released in Fortran</a:t>
            </a:r>
            <a:endParaRPr/>
          </a:p>
        </p:txBody>
      </p:sp>
      <p:sp>
        <p:nvSpPr>
          <p:cNvPr id="6" name="Content Placeholder 3" hidden="0"/>
          <p:cNvSpPr>
            <a:spLocks noGrp="1"/>
          </p:cNvSpPr>
          <p:nvPr isPhoto="0" userDrawn="0">
            <p:ph idx="1" hasCustomPrompt="0"/>
          </p:nvPr>
        </p:nvSpPr>
        <p:spPr bwMode="auto">
          <a:xfrm>
            <a:off x="457201" y="4121973"/>
            <a:ext cx="8229599" cy="1861871"/>
          </a:xfrm>
        </p:spPr>
        <p:txBody>
          <a:bodyPr/>
          <a:lstStyle/>
          <a:p>
            <a:pPr>
              <a:lnSpc>
                <a:spcPct val="90000"/>
              </a:lnSpc>
              <a:defRPr/>
            </a:pPr>
            <a:r>
              <a:rPr lang="en-US"/>
              <a:t>Idiomatic use of array</a:t>
            </a:r>
            <a:endParaRPr/>
          </a:p>
          <a:p>
            <a:pPr lvl="1">
              <a:lnSpc>
                <a:spcPct val="90000"/>
              </a:lnSpc>
              <a:defRPr/>
            </a:pPr>
            <a:r>
              <a:rPr lang="en-US"/>
              <a:t>User does not see </a:t>
            </a:r>
            <a:r>
              <a:rPr lang="en-US">
                <a:latin typeface="Courier New"/>
                <a:cs typeface="Courier New"/>
              </a:rPr>
              <a:t>type(C_PTR)</a:t>
            </a:r>
            <a:endParaRPr/>
          </a:p>
          <a:p>
            <a:pPr lvl="1">
              <a:lnSpc>
                <a:spcPct val="90000"/>
              </a:lnSpc>
              <a:defRPr/>
            </a:pPr>
            <a:r>
              <a:rPr lang="en-US">
                <a:latin typeface="+mn-lt"/>
                <a:cs typeface="Courier New"/>
              </a:rPr>
              <a:t>+</a:t>
            </a:r>
            <a:r>
              <a:rPr lang="en-US">
                <a:latin typeface="+mn-lt"/>
                <a:cs typeface="Courier New"/>
              </a:rPr>
              <a:t>deref</a:t>
            </a:r>
            <a:r>
              <a:rPr lang="en-US">
                <a:latin typeface="+mn-lt"/>
                <a:cs typeface="Courier New"/>
              </a:rPr>
              <a:t>(raw) will return </a:t>
            </a:r>
            <a:r>
              <a:rPr lang="en-US">
                <a:latin typeface="Courier New"/>
                <a:cs typeface="Courier New"/>
              </a:rPr>
              <a:t>type(C_PTR)</a:t>
            </a:r>
            <a:endParaRPr/>
          </a:p>
          <a:p>
            <a:pPr>
              <a:lnSpc>
                <a:spcPct val="90000"/>
              </a:lnSpc>
              <a:defRPr/>
            </a:pPr>
            <a:r>
              <a:rPr lang="en-US"/>
              <a:t>Capsule may also be released by FINAL clause</a:t>
            </a:r>
            <a:endParaRPr/>
          </a:p>
          <a:p>
            <a:pPr lvl="1">
              <a:lnSpc>
                <a:spcPct val="90000"/>
              </a:lnSpc>
              <a:defRPr/>
            </a:pPr>
            <a:r>
              <a:rPr lang="en-US"/>
              <a:t>Similar to destructor</a:t>
            </a:r>
            <a:endParaRPr/>
          </a:p>
        </p:txBody>
      </p:sp>
      <p:grpSp>
        <p:nvGrpSpPr>
          <p:cNvPr id="7" name="Group 6" hidden="0"/>
          <p:cNvGrpSpPr/>
          <p:nvPr isPhoto="0" userDrawn="0"/>
        </p:nvGrpSpPr>
        <p:grpSpPr bwMode="auto">
          <a:xfrm>
            <a:off x="457201" y="2305415"/>
            <a:ext cx="3563796" cy="1538883"/>
            <a:chOff x="457201" y="1496482"/>
            <a:chExt cx="3563796" cy="1538883"/>
          </a:xfrm>
        </p:grpSpPr>
        <p:sp>
          <p:nvSpPr>
            <p:cNvPr id="8" name="Rectangle 2" hidden="0"/>
            <p:cNvSpPr>
              <a:spLocks noChangeArrowheads="1"/>
            </p:cNvSpPr>
            <p:nvPr isPhoto="0" userDrawn="0"/>
          </p:nvSpPr>
          <p:spPr bwMode="auto">
            <a:xfrm>
              <a:off x="457201" y="1865814"/>
              <a:ext cx="3563796" cy="1169551"/>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lumMod val="75000"/>
                </a:schemeClr>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rgbClr val="B00040"/>
                  </a:solidFill>
                  <a:latin typeface="Consolas"/>
                  <a:cs typeface="Courier New"/>
                </a:rPr>
                <a:t>integer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B00040"/>
                  </a:solidFill>
                  <a:latin typeface="Consolas"/>
                  <a:cs typeface="Courier New"/>
                </a:rPr>
                <a:t>C_INT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pointer</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data</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type</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SHROUD_capsule</a:t>
              </a:r>
              <a:r>
                <a:rPr lang="en-US" sz="1400" b="0" i="0" u="none" strike="noStrike" cap="none">
                  <a:ln>
                    <a:noFill/>
                  </a:ln>
                  <a:solidFill>
                    <a:schemeClr val="tx1"/>
                  </a:solidFill>
                  <a:latin typeface="Consolas"/>
                  <a:cs typeface="Courier New"/>
                </a:rPr>
                <a:t>) capsule</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data</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get_pointer</a:t>
              </a:r>
              <a:r>
                <a:rPr lang="en-US" sz="1400" b="0" i="0" u="none" strike="noStrike" cap="none">
                  <a:ln>
                    <a:noFill/>
                  </a:ln>
                  <a:solidFill>
                    <a:schemeClr val="tx1"/>
                  </a:solidFill>
                  <a:latin typeface="Consolas"/>
                  <a:cs typeface="Courier New"/>
                </a:rPr>
                <a:t>(capsule)</a:t>
              </a:r>
              <a:endParaRPr/>
            </a:p>
            <a:p>
              <a:pPr marL="0" marR="0" lvl="0" indent="0" algn="l" defTabSz="914400">
                <a:lnSpc>
                  <a:spcPct val="100000"/>
                </a:lnSpc>
                <a:spcBef>
                  <a:spcPts val="0"/>
                </a:spcBef>
                <a:spcAft>
                  <a:spcPts val="0"/>
                </a:spcAft>
                <a:buClrTx/>
                <a:buSzTx/>
                <a:buFontTx/>
                <a:buNone/>
                <a:defRPr/>
              </a:pPr>
              <a:r>
                <a:rPr lang="en-US" sz="1400" b="0" i="1" u="none" strike="noStrike" cap="none">
                  <a:ln>
                    <a:noFill/>
                  </a:ln>
                  <a:solidFill>
                    <a:srgbClr val="408080"/>
                  </a:solidFill>
                  <a:latin typeface="Consolas"/>
                  <a:cs typeface="Courier New"/>
                </a:rPr>
                <a:t>! use data</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call </a:t>
              </a:r>
              <a:r>
                <a:rPr lang="en-US" sz="1400" b="1" i="0" u="none" strike="noStrike" cap="none">
                  <a:ln>
                    <a:noFill/>
                  </a:ln>
                  <a:solidFill>
                    <a:srgbClr val="008000"/>
                  </a:solidFill>
                  <a:latin typeface="Consolas"/>
                  <a:cs typeface="Courier New"/>
                </a:rPr>
                <a:t>data</a:t>
              </a:r>
              <a:r>
                <a:rPr lang="en-US" sz="1400" b="0" i="0" u="none" strike="noStrike" cap="none">
                  <a:ln>
                    <a:noFill/>
                  </a:ln>
                  <a:solidFill>
                    <a:schemeClr val="tx1"/>
                  </a:solidFill>
                  <a:latin typeface="Consolas"/>
                  <a:cs typeface="Courier New"/>
                </a:rPr>
                <a:t>%delete</a:t>
              </a:r>
              <a:r>
                <a:rPr lang="en-US" sz="1400" b="0" i="0" u="none" strike="noStrike" cap="none">
                  <a:ln>
                    <a:noFill/>
                  </a:ln>
                  <a:solidFill>
                    <a:schemeClr val="tx1"/>
                  </a:solidFill>
                  <a:latin typeface="Consolas"/>
                  <a:cs typeface="Courier New"/>
                </a:rPr>
                <a:t>() </a:t>
              </a:r>
              <a:endParaRPr/>
            </a:p>
          </p:txBody>
        </p:sp>
        <p:sp>
          <p:nvSpPr>
            <p:cNvPr id="9" name="TextBox 5" hidden="0"/>
            <p:cNvSpPr>
              <a:spLocks noAdjustHandles="0" noChangeArrowheads="0"/>
            </p:cNvSpPr>
            <p:nvPr isPhoto="0" userDrawn="0"/>
          </p:nvSpPr>
          <p:spPr bwMode="auto">
            <a:xfrm>
              <a:off x="457201" y="1496482"/>
              <a:ext cx="1279646" cy="369332"/>
            </a:xfrm>
            <a:prstGeom prst="rect">
              <a:avLst/>
            </a:prstGeom>
            <a:solidFill>
              <a:schemeClr val="tx2"/>
            </a:solidFill>
          </p:spPr>
          <p:txBody>
            <a:bodyPr wrap="none" rtlCol="0">
              <a:spAutoFit/>
            </a:bodyPr>
            <a:lstStyle/>
            <a:p>
              <a:pPr>
                <a:defRPr/>
              </a:pPr>
              <a:r>
                <a:rPr lang="en-US">
                  <a:solidFill>
                    <a:schemeClr val="bg1"/>
                  </a:solidFill>
                </a:rPr>
                <a:t>Fortran Use</a:t>
              </a:r>
              <a:endParaRPr/>
            </a:p>
          </p:txBody>
        </p:sp>
      </p:grpSp>
      <p:grpSp>
        <p:nvGrpSpPr>
          <p:cNvPr id="10" name="Group 8" hidden="0"/>
          <p:cNvGrpSpPr/>
          <p:nvPr isPhoto="0" userDrawn="0"/>
        </p:nvGrpSpPr>
        <p:grpSpPr bwMode="auto">
          <a:xfrm>
            <a:off x="457201" y="1320571"/>
            <a:ext cx="5678680" cy="892552"/>
            <a:chOff x="1732660" y="1295259"/>
            <a:chExt cx="5678680" cy="892552"/>
          </a:xfrm>
        </p:grpSpPr>
        <p:sp>
          <p:nvSpPr>
            <p:cNvPr id="11" name="Rectangle 9" hidden="0"/>
            <p:cNvSpPr/>
            <p:nvPr isPhoto="0" userDrawn="0"/>
          </p:nvSpPr>
          <p:spPr bwMode="auto">
            <a:xfrm>
              <a:off x="1732660" y="1664591"/>
              <a:ext cx="5678680" cy="523220"/>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wrap="square">
              <a:spAutoFit/>
            </a:bodyPr>
            <a:lstStyle/>
            <a:p>
              <a:pPr>
                <a:defRPr/>
              </a:pPr>
              <a:r>
                <a:rPr lang="en-US" sz="1400">
                  <a:latin typeface="Consolas"/>
                  <a:ea typeface="Calibri"/>
                  <a:cs typeface="Courier New"/>
                </a:rPr>
                <a:t>- </a:t>
              </a:r>
              <a:r>
                <a:rPr lang="en-US" sz="1400">
                  <a:latin typeface="Consolas"/>
                  <a:ea typeface="Calibri"/>
                  <a:cs typeface="Courier New"/>
                </a:rPr>
                <a:t>decl</a:t>
              </a:r>
              <a:r>
                <a:rPr lang="en-US" sz="1400">
                  <a:latin typeface="Consolas"/>
                  <a:ea typeface="Calibri"/>
                  <a:cs typeface="Courier New"/>
                </a:rPr>
                <a:t>: int *</a:t>
              </a:r>
              <a:r>
                <a:rPr lang="en-US" sz="1400">
                  <a:latin typeface="Consolas"/>
                  <a:ea typeface="Calibri"/>
                  <a:cs typeface="Courier New"/>
                </a:rPr>
                <a:t>getArray</a:t>
              </a:r>
              <a:r>
                <a:rPr lang="en-US" sz="1400">
                  <a:latin typeface="Consolas"/>
                  <a:ea typeface="Calibri"/>
                  <a:cs typeface="Courier New"/>
                </a:rPr>
                <a:t>(int *</a:t>
              </a:r>
              <a:r>
                <a:rPr lang="en-US" sz="1400">
                  <a:latin typeface="Consolas"/>
                  <a:ea typeface="Calibri"/>
                  <a:cs typeface="Courier New"/>
                </a:rPr>
                <a:t>narray</a:t>
              </a:r>
              <a:r>
                <a:rPr lang="en-US" sz="1400">
                  <a:latin typeface="Consolas"/>
                  <a:ea typeface="Calibri"/>
                  <a:cs typeface="Courier New"/>
                </a:rPr>
                <a:t> +intent(out)+hidden)</a:t>
              </a:r>
              <a:endParaRPr/>
            </a:p>
            <a:p>
              <a:pPr>
                <a:defRPr/>
              </a:pPr>
              <a:r>
                <a:rPr lang="en-US" sz="1400">
                  <a:latin typeface="Consolas"/>
                  <a:ea typeface="Calibri"/>
                  <a:cs typeface="Courier New"/>
                </a:rPr>
                <a:t>          +dimension(</a:t>
              </a:r>
              <a:r>
                <a:rPr lang="en-US" sz="1400">
                  <a:latin typeface="Consolas"/>
                  <a:ea typeface="Calibri"/>
                  <a:cs typeface="Courier New"/>
                </a:rPr>
                <a:t>narray</a:t>
              </a:r>
              <a:r>
                <a:rPr lang="en-US" sz="1400">
                  <a:latin typeface="Consolas"/>
                  <a:ea typeface="Calibri"/>
                  <a:cs typeface="Courier New"/>
                </a:rPr>
                <a:t>) +owner(caller)</a:t>
              </a:r>
              <a:endParaRPr/>
            </a:p>
          </p:txBody>
        </p:sp>
        <p:sp>
          <p:nvSpPr>
            <p:cNvPr id="12" name="TextBox 10" hidden="0"/>
            <p:cNvSpPr>
              <a:spLocks noAdjustHandles="0" noChangeArrowheads="0"/>
            </p:cNvSpPr>
            <p:nvPr isPhoto="0" userDrawn="0"/>
          </p:nvSpPr>
          <p:spPr bwMode="auto">
            <a:xfrm>
              <a:off x="1732660" y="1295259"/>
              <a:ext cx="846033" cy="369332"/>
            </a:xfrm>
            <a:prstGeom prst="rect">
              <a:avLst/>
            </a:prstGeom>
            <a:solidFill>
              <a:schemeClr val="accent1"/>
            </a:solidFill>
          </p:spPr>
          <p:txBody>
            <a:bodyPr wrap="square" rtlCol="0">
              <a:spAutoFit/>
            </a:bodyPr>
            <a:lstStyle/>
            <a:p>
              <a:pPr>
                <a:defRPr/>
              </a:pPr>
              <a:r>
                <a:rPr lang="en-US">
                  <a:solidFill>
                    <a:schemeClr val="bg1"/>
                  </a:solidFill>
                </a:rPr>
                <a:t>YAML</a:t>
              </a:r>
              <a:endParaRPr/>
            </a:p>
          </p:txBody>
        </p:sp>
      </p:grpSp>
      <p:sp>
        <p:nvSpPr>
          <p:cNvPr id="13" name="Rectangle 7" hidden="0"/>
          <p:cNvSpPr/>
          <p:nvPr isPhoto="0" userDrawn="0"/>
        </p:nvSpPr>
        <p:spPr bwMode="auto">
          <a:xfrm>
            <a:off x="3315968" y="1951514"/>
            <a:ext cx="1503859" cy="261610"/>
          </a:xfrm>
          <a:prstGeom prst="rect">
            <a:avLst/>
          </a:prstGeom>
          <a:noFill/>
          <a:ln w="25400">
            <a:solidFill>
              <a:schemeClr val="accent2"/>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a:xfrm>
            <a:off x="457201" y="219509"/>
            <a:ext cx="8530683" cy="1008771"/>
          </a:xfrm>
        </p:spPr>
        <p:txBody>
          <a:bodyPr/>
          <a:lstStyle/>
          <a:p>
            <a:pPr>
              <a:defRPr/>
            </a:pPr>
            <a:r>
              <a:rPr lang="en-US"/>
              <a:t>C++ Class Creates a Fortran Shadow Class</a:t>
            </a:r>
            <a:br>
              <a:rPr lang="en-US"/>
            </a:br>
            <a:r>
              <a:rPr lang="en-US" sz="2400" b="0"/>
              <a:t>using type-bound procedures</a:t>
            </a:r>
            <a:endParaRPr/>
          </a:p>
        </p:txBody>
      </p:sp>
      <p:sp>
        <p:nvSpPr>
          <p:cNvPr id="5"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Fortran 2003 object-oriented features.</a:t>
            </a:r>
            <a:endParaRPr/>
          </a:p>
        </p:txBody>
      </p:sp>
      <p:sp>
        <p:nvSpPr>
          <p:cNvPr id="6" name="Content Placeholder 3" hidden="0"/>
          <p:cNvSpPr>
            <a:spLocks noGrp="1"/>
          </p:cNvSpPr>
          <p:nvPr isPhoto="0" userDrawn="0">
            <p:ph idx="1" hasCustomPrompt="0"/>
          </p:nvPr>
        </p:nvSpPr>
        <p:spPr bwMode="auto">
          <a:xfrm>
            <a:off x="457200" y="4692368"/>
            <a:ext cx="8229600" cy="1200329"/>
          </a:xfrm>
        </p:spPr>
        <p:txBody>
          <a:bodyPr/>
          <a:lstStyle/>
          <a:p>
            <a:pPr>
              <a:lnSpc>
                <a:spcPct val="90000"/>
              </a:lnSpc>
              <a:defRPr/>
            </a:pPr>
            <a:r>
              <a:rPr lang="en-US">
                <a:latin typeface="Courier New"/>
                <a:cs typeface="Courier New"/>
              </a:rPr>
              <a:t>SHROUD_animal_capsule</a:t>
            </a:r>
            <a:r>
              <a:rPr lang="en-US">
                <a:latin typeface="Courier New"/>
                <a:cs typeface="Courier New"/>
              </a:rPr>
              <a:t> </a:t>
            </a:r>
            <a:r>
              <a:rPr lang="en-US"/>
              <a:t>same as </a:t>
            </a:r>
            <a:r>
              <a:rPr lang="en-US">
                <a:latin typeface="Courier New"/>
                <a:cs typeface="Courier New"/>
              </a:rPr>
              <a:t>SHROUD_capsule</a:t>
            </a:r>
            <a:endParaRPr lang="en-US">
              <a:latin typeface="Courier New"/>
              <a:cs typeface="Courier New"/>
            </a:endParaRPr>
          </a:p>
          <a:p>
            <a:pPr lvl="1">
              <a:lnSpc>
                <a:spcPct val="90000"/>
              </a:lnSpc>
              <a:defRPr/>
            </a:pPr>
            <a:r>
              <a:rPr lang="en-US"/>
              <a:t>Renamed for type safety</a:t>
            </a:r>
            <a:endParaRPr/>
          </a:p>
          <a:p>
            <a:pPr>
              <a:lnSpc>
                <a:spcPct val="90000"/>
              </a:lnSpc>
              <a:defRPr/>
            </a:pPr>
            <a:r>
              <a:rPr lang="en-US"/>
              <a:t>Struct uses a </a:t>
            </a:r>
            <a:r>
              <a:rPr lang="en-US">
                <a:latin typeface="Courier New"/>
                <a:cs typeface="Courier New"/>
              </a:rPr>
              <a:t>bind(C)</a:t>
            </a:r>
            <a:r>
              <a:rPr lang="en-US"/>
              <a:t> derived type</a:t>
            </a:r>
            <a:endParaRPr/>
          </a:p>
        </p:txBody>
      </p:sp>
      <p:sp>
        <p:nvSpPr>
          <p:cNvPr id="7" name="Arrow: Right 6" hidden="0"/>
          <p:cNvSpPr/>
          <p:nvPr isPhoto="0" userDrawn="0"/>
        </p:nvSpPr>
        <p:spPr bwMode="auto">
          <a:xfrm>
            <a:off x="8758512" y="1388541"/>
            <a:ext cx="264920" cy="176983"/>
          </a:xfrm>
          <a:prstGeom prst="rightArrow">
            <a:avLst>
              <a:gd name="adj1" fmla="val 50000"/>
              <a:gd name="adj2" fmla="val 58000"/>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grpSp>
        <p:nvGrpSpPr>
          <p:cNvPr id="8" name="Group 11" hidden="0"/>
          <p:cNvGrpSpPr/>
          <p:nvPr isPhoto="0" userDrawn="0"/>
        </p:nvGrpSpPr>
        <p:grpSpPr bwMode="auto">
          <a:xfrm>
            <a:off x="457201" y="1378983"/>
            <a:ext cx="3824242" cy="1321869"/>
            <a:chOff x="534113" y="1426634"/>
            <a:chExt cx="3824242" cy="1321869"/>
          </a:xfrm>
        </p:grpSpPr>
        <p:sp>
          <p:nvSpPr>
            <p:cNvPr id="9" name="Rectangle 10" hidden="0"/>
            <p:cNvSpPr/>
            <p:nvPr isPhoto="0" userDrawn="0"/>
          </p:nvSpPr>
          <p:spPr bwMode="auto">
            <a:xfrm>
              <a:off x="534113" y="1794397"/>
              <a:ext cx="3824242" cy="954107"/>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wrap="square">
              <a:spAutoFit/>
            </a:bodyPr>
            <a:lstStyle/>
            <a:p>
              <a:pPr>
                <a:defRPr/>
              </a:pPr>
              <a:r>
                <a:rPr lang="en-US" sz="1400">
                  <a:latin typeface="Consolas"/>
                  <a:ea typeface="Calibri"/>
                  <a:cs typeface="Courier New"/>
                </a:rPr>
                <a:t>- </a:t>
              </a:r>
              <a:r>
                <a:rPr lang="en-US" sz="1400">
                  <a:latin typeface="Consolas"/>
                  <a:ea typeface="Calibri"/>
                  <a:cs typeface="Courier New"/>
                </a:rPr>
                <a:t>decl</a:t>
              </a:r>
              <a:r>
                <a:rPr lang="en-US" sz="1400">
                  <a:latin typeface="Consolas"/>
                  <a:ea typeface="Calibri"/>
                  <a:cs typeface="Courier New"/>
                </a:rPr>
                <a:t>: class Animal</a:t>
              </a:r>
              <a:endParaRPr/>
            </a:p>
            <a:p>
              <a:pPr>
                <a:defRPr/>
              </a:pPr>
              <a:r>
                <a:rPr lang="en-US" sz="1400">
                  <a:latin typeface="Consolas"/>
                  <a:ea typeface="Calibri"/>
                  <a:cs typeface="Courier New"/>
                </a:rPr>
                <a:t>  declarations:</a:t>
              </a:r>
              <a:endParaRPr/>
            </a:p>
            <a:p>
              <a:pPr>
                <a:defRPr/>
              </a:pPr>
              <a:r>
                <a:rPr lang="en-US" sz="1400">
                  <a:latin typeface="Consolas"/>
                  <a:ea typeface="Calibri"/>
                  <a:cs typeface="Courier New"/>
                </a:rPr>
                <a:t>  - </a:t>
              </a:r>
              <a:r>
                <a:rPr lang="en-US" sz="1400">
                  <a:latin typeface="Consolas"/>
                  <a:ea typeface="Calibri"/>
                  <a:cs typeface="Courier New"/>
                </a:rPr>
                <a:t>decl</a:t>
              </a:r>
              <a:r>
                <a:rPr lang="en-US" sz="1400">
                  <a:latin typeface="Consolas"/>
                  <a:ea typeface="Calibri"/>
                  <a:cs typeface="Courier New"/>
                </a:rPr>
                <a:t>: Animal()</a:t>
              </a:r>
              <a:endParaRPr/>
            </a:p>
            <a:p>
              <a:pPr>
                <a:defRPr/>
              </a:pPr>
              <a:r>
                <a:rPr lang="en-US" sz="1400">
                  <a:latin typeface="Consolas"/>
                  <a:ea typeface="Calibri"/>
                  <a:cs typeface="Courier New"/>
                </a:rPr>
                <a:t>  - </a:t>
              </a:r>
              <a:r>
                <a:rPr lang="en-US" sz="1400">
                  <a:latin typeface="Consolas"/>
                  <a:ea typeface="Calibri"/>
                  <a:cs typeface="Courier New"/>
                </a:rPr>
                <a:t>decl</a:t>
              </a:r>
              <a:r>
                <a:rPr lang="en-US" sz="1400">
                  <a:latin typeface="Consolas"/>
                  <a:ea typeface="Calibri"/>
                  <a:cs typeface="Courier New"/>
                </a:rPr>
                <a:t>: void speak()</a:t>
              </a:r>
              <a:endParaRPr/>
            </a:p>
          </p:txBody>
        </p:sp>
        <p:sp>
          <p:nvSpPr>
            <p:cNvPr id="10" name="TextBox 9" hidden="0"/>
            <p:cNvSpPr>
              <a:spLocks noAdjustHandles="0" noChangeArrowheads="0"/>
            </p:cNvSpPr>
            <p:nvPr isPhoto="0" userDrawn="0"/>
          </p:nvSpPr>
          <p:spPr bwMode="auto">
            <a:xfrm>
              <a:off x="534113" y="1426634"/>
              <a:ext cx="863126" cy="369332"/>
            </a:xfrm>
            <a:prstGeom prst="rect">
              <a:avLst/>
            </a:prstGeom>
            <a:solidFill>
              <a:schemeClr val="accent1"/>
            </a:solidFill>
          </p:spPr>
          <p:txBody>
            <a:bodyPr wrap="square" rtlCol="0">
              <a:spAutoFit/>
            </a:bodyPr>
            <a:lstStyle/>
            <a:p>
              <a:pPr>
                <a:defRPr/>
              </a:pPr>
              <a:r>
                <a:rPr lang="en-US">
                  <a:solidFill>
                    <a:schemeClr val="bg1"/>
                  </a:solidFill>
                </a:rPr>
                <a:t>YAML</a:t>
              </a:r>
              <a:endParaRPr/>
            </a:p>
          </p:txBody>
        </p:sp>
      </p:grpSp>
      <p:grpSp>
        <p:nvGrpSpPr>
          <p:cNvPr id="11" name="Group 14" hidden="0"/>
          <p:cNvGrpSpPr/>
          <p:nvPr isPhoto="0" userDrawn="0"/>
        </p:nvGrpSpPr>
        <p:grpSpPr bwMode="auto">
          <a:xfrm>
            <a:off x="4439541" y="1366340"/>
            <a:ext cx="4060727" cy="1517120"/>
            <a:chOff x="457201" y="2757493"/>
            <a:chExt cx="4060727" cy="1517120"/>
          </a:xfrm>
        </p:grpSpPr>
        <p:sp>
          <p:nvSpPr>
            <p:cNvPr id="12" name="Rectangle 2" hidden="0"/>
            <p:cNvSpPr>
              <a:spLocks noChangeArrowheads="1"/>
            </p:cNvSpPr>
            <p:nvPr isPhoto="0" userDrawn="0"/>
          </p:nvSpPr>
          <p:spPr bwMode="auto">
            <a:xfrm>
              <a:off x="457201" y="3105062"/>
              <a:ext cx="4060727" cy="1169551"/>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type </a:t>
              </a:r>
              <a:r>
                <a:rPr lang="en-US" sz="1400" b="0" i="0" u="none" strike="noStrike" cap="none">
                  <a:ln>
                    <a:noFill/>
                  </a:ln>
                  <a:solidFill>
                    <a:schemeClr val="tx1"/>
                  </a:solidFill>
                  <a:latin typeface="Consolas"/>
                  <a:cs typeface="Courier New"/>
                </a:rPr>
                <a:t>animal</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type</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SHROUD_animal_capsule</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cxxmem</a:t>
              </a:r>
              <a:endParaRPr lang="en-US" sz="1400" b="0" i="0" u="none" strike="noStrike" cap="none">
                <a:ln>
                  <a:noFill/>
                </a:ln>
                <a:solidFill>
                  <a:schemeClr val="tx1"/>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b="1">
                  <a:solidFill>
                    <a:srgbClr val="008000"/>
                  </a:solidFill>
                  <a:latin typeface="Consolas"/>
                  <a:cs typeface="Courier New"/>
                </a:rPr>
                <a:t>c</a:t>
              </a:r>
              <a:r>
                <a:rPr lang="en-US" sz="1400" b="1" i="0" u="none" strike="noStrike" cap="none">
                  <a:ln>
                    <a:noFill/>
                  </a:ln>
                  <a:solidFill>
                    <a:srgbClr val="008000"/>
                  </a:solidFill>
                  <a:latin typeface="Consolas"/>
                  <a:cs typeface="Courier New"/>
                </a:rPr>
                <a:t>ontains</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procedure</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speak </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animal_speak</a:t>
              </a:r>
              <a:endParaRPr lang="en-US" sz="1400" b="0" i="0" u="none" strike="noStrike" cap="none">
                <a:ln>
                  <a:noFill/>
                </a:ln>
                <a:solidFill>
                  <a:schemeClr val="tx1"/>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end type </a:t>
              </a:r>
              <a:r>
                <a:rPr lang="en-US" sz="1400" b="0" i="0" u="none" strike="noStrike" cap="none">
                  <a:ln>
                    <a:noFill/>
                  </a:ln>
                  <a:solidFill>
                    <a:schemeClr val="tx1"/>
                  </a:solidFill>
                  <a:latin typeface="Consolas"/>
                  <a:cs typeface="Courier New"/>
                </a:rPr>
                <a:t>animal </a:t>
              </a:r>
              <a:endParaRPr/>
            </a:p>
          </p:txBody>
        </p:sp>
        <p:sp>
          <p:nvSpPr>
            <p:cNvPr id="13" name="TextBox 13" hidden="0"/>
            <p:cNvSpPr>
              <a:spLocks noAdjustHandles="0" noChangeArrowheads="0"/>
            </p:cNvSpPr>
            <p:nvPr isPhoto="0" userDrawn="0"/>
          </p:nvSpPr>
          <p:spPr bwMode="auto">
            <a:xfrm>
              <a:off x="457201" y="2757493"/>
              <a:ext cx="874085" cy="369332"/>
            </a:xfrm>
            <a:prstGeom prst="rect">
              <a:avLst/>
            </a:prstGeom>
            <a:solidFill>
              <a:schemeClr val="tx2"/>
            </a:solidFill>
          </p:spPr>
          <p:txBody>
            <a:bodyPr wrap="none" rtlCol="0">
              <a:spAutoFit/>
            </a:bodyPr>
            <a:lstStyle/>
            <a:p>
              <a:pPr>
                <a:defRPr/>
              </a:pPr>
              <a:r>
                <a:rPr lang="en-US">
                  <a:solidFill>
                    <a:schemeClr val="bg1"/>
                  </a:solidFill>
                </a:rPr>
                <a:t>Fortran</a:t>
              </a:r>
              <a:endParaRPr/>
            </a:p>
          </p:txBody>
        </p:sp>
      </p:grpSp>
      <p:grpSp>
        <p:nvGrpSpPr>
          <p:cNvPr id="14" name="Group 15" hidden="0"/>
          <p:cNvGrpSpPr/>
          <p:nvPr isPhoto="0" userDrawn="0"/>
        </p:nvGrpSpPr>
        <p:grpSpPr bwMode="auto">
          <a:xfrm>
            <a:off x="457200" y="3022831"/>
            <a:ext cx="2610739" cy="1569661"/>
            <a:chOff x="4572000" y="1418320"/>
            <a:chExt cx="2528256" cy="1569661"/>
          </a:xfrm>
        </p:grpSpPr>
        <p:sp>
          <p:nvSpPr>
            <p:cNvPr id="15" name="Rectangle 2" hidden="0"/>
            <p:cNvSpPr>
              <a:spLocks noChangeArrowheads="1"/>
            </p:cNvSpPr>
            <p:nvPr isPhoto="0" userDrawn="0"/>
          </p:nvSpPr>
          <p:spPr bwMode="auto">
            <a:xfrm>
              <a:off x="4572000" y="1787651"/>
              <a:ext cx="2528256" cy="1200329"/>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b="1" i="0" u="none" strike="noStrike" cap="none">
                  <a:ln>
                    <a:noFill/>
                  </a:ln>
                  <a:solidFill>
                    <a:srgbClr val="008000"/>
                  </a:solidFill>
                  <a:latin typeface="Courier New"/>
                  <a:cs typeface="Courier New"/>
                </a:rPr>
                <a:t>use </a:t>
              </a:r>
              <a:r>
                <a:rPr lang="en-US" b="0" i="0" u="none" strike="noStrike" cap="none">
                  <a:ln>
                    <a:noFill/>
                  </a:ln>
                  <a:solidFill>
                    <a:schemeClr val="tx1"/>
                  </a:solidFill>
                  <a:latin typeface="Courier New"/>
                  <a:cs typeface="Courier New"/>
                </a:rPr>
                <a:t>library_mod</a:t>
              </a:r>
              <a:endParaRPr lang="en-US" b="0" i="0" u="none" strike="noStrike" cap="none">
                <a:ln>
                  <a:noFill/>
                </a:ln>
                <a:solidFill>
                  <a:schemeClr val="tx1"/>
                </a:solidFill>
                <a:latin typeface="Courier New"/>
                <a:cs typeface="Courier New"/>
              </a:endParaRPr>
            </a:p>
            <a:p>
              <a:pPr marL="0" marR="0" lvl="0" indent="0" algn="l" defTabSz="914400">
                <a:lnSpc>
                  <a:spcPct val="100000"/>
                </a:lnSpc>
                <a:spcBef>
                  <a:spcPts val="0"/>
                </a:spcBef>
                <a:spcAft>
                  <a:spcPts val="0"/>
                </a:spcAft>
                <a:buClrTx/>
                <a:buSzTx/>
                <a:buFontTx/>
                <a:buNone/>
                <a:defRPr/>
              </a:pPr>
              <a:r>
                <a:rPr lang="en-US" b="1" i="0" u="none" strike="noStrike" cap="none">
                  <a:ln>
                    <a:noFill/>
                  </a:ln>
                  <a:solidFill>
                    <a:srgbClr val="008000"/>
                  </a:solidFill>
                  <a:latin typeface="Courier New"/>
                  <a:cs typeface="Courier New"/>
                </a:rPr>
                <a:t>type</a:t>
              </a:r>
              <a:r>
                <a:rPr lang="en-US" b="0" i="0" u="none" strike="noStrike" cap="none">
                  <a:ln>
                    <a:noFill/>
                  </a:ln>
                  <a:solidFill>
                    <a:schemeClr val="tx1"/>
                  </a:solidFill>
                  <a:latin typeface="Courier New"/>
                  <a:cs typeface="Courier New"/>
                </a:rPr>
                <a:t>(animal) dog</a:t>
              </a:r>
              <a:endParaRPr/>
            </a:p>
            <a:p>
              <a:pPr marL="0" marR="0" lvl="0" indent="0" algn="l" defTabSz="914400">
                <a:lnSpc>
                  <a:spcPct val="100000"/>
                </a:lnSpc>
                <a:spcBef>
                  <a:spcPts val="0"/>
                </a:spcBef>
                <a:spcAft>
                  <a:spcPts val="0"/>
                </a:spcAft>
                <a:buClrTx/>
                <a:buSzTx/>
                <a:buFontTx/>
                <a:buNone/>
                <a:defRPr/>
              </a:pPr>
              <a:r>
                <a:rPr lang="en-US" b="0" i="0" u="none" strike="noStrike" cap="none">
                  <a:ln>
                    <a:noFill/>
                  </a:ln>
                  <a:solidFill>
                    <a:schemeClr val="tx1"/>
                  </a:solidFill>
                  <a:latin typeface="Courier New"/>
                  <a:cs typeface="Courier New"/>
                </a:rPr>
                <a:t>dog </a:t>
              </a:r>
              <a:r>
                <a:rPr lang="en-US" b="0" i="0" u="none" strike="noStrike" cap="none">
                  <a:ln>
                    <a:noFill/>
                  </a:ln>
                  <a:solidFill>
                    <a:srgbClr val="666666"/>
                  </a:solidFill>
                  <a:latin typeface="Courier New"/>
                  <a:cs typeface="Courier New"/>
                </a:rPr>
                <a:t>=</a:t>
              </a:r>
              <a:r>
                <a:rPr lang="en-US" b="0" i="0" u="none" strike="noStrike" cap="none">
                  <a:ln>
                    <a:noFill/>
                  </a:ln>
                  <a:solidFill>
                    <a:schemeClr val="tx1"/>
                  </a:solidFill>
                  <a:latin typeface="Courier New"/>
                  <a:cs typeface="Courier New"/>
                </a:rPr>
                <a:t> animal()</a:t>
              </a:r>
              <a:endParaRPr/>
            </a:p>
            <a:p>
              <a:pPr marL="0" marR="0" lvl="0" indent="0" algn="l" defTabSz="914400">
                <a:lnSpc>
                  <a:spcPct val="100000"/>
                </a:lnSpc>
                <a:spcBef>
                  <a:spcPts val="0"/>
                </a:spcBef>
                <a:spcAft>
                  <a:spcPts val="0"/>
                </a:spcAft>
                <a:buClrTx/>
                <a:buSzTx/>
                <a:buFontTx/>
                <a:buNone/>
                <a:defRPr/>
              </a:pPr>
              <a:r>
                <a:rPr lang="en-US" b="1" i="0" u="none" strike="noStrike" cap="none">
                  <a:ln>
                    <a:noFill/>
                  </a:ln>
                  <a:solidFill>
                    <a:srgbClr val="008000"/>
                  </a:solidFill>
                  <a:latin typeface="Courier New"/>
                  <a:cs typeface="Courier New"/>
                </a:rPr>
                <a:t>call </a:t>
              </a:r>
              <a:r>
                <a:rPr lang="en-US" b="0" i="0" u="none" strike="noStrike" cap="none">
                  <a:ln>
                    <a:noFill/>
                  </a:ln>
                  <a:solidFill>
                    <a:schemeClr val="tx1"/>
                  </a:solidFill>
                  <a:latin typeface="Courier New"/>
                  <a:cs typeface="Courier New"/>
                </a:rPr>
                <a:t>dog%speak</a:t>
              </a:r>
              <a:r>
                <a:rPr lang="en-US" b="0" i="0" u="none" strike="noStrike" cap="none">
                  <a:ln>
                    <a:noFill/>
                  </a:ln>
                  <a:solidFill>
                    <a:schemeClr val="tx1"/>
                  </a:solidFill>
                  <a:latin typeface="Courier New"/>
                  <a:cs typeface="Courier New"/>
                </a:rPr>
                <a:t>() </a:t>
              </a:r>
              <a:endParaRPr/>
            </a:p>
          </p:txBody>
        </p:sp>
        <p:sp>
          <p:nvSpPr>
            <p:cNvPr id="16" name="TextBox 17" hidden="0"/>
            <p:cNvSpPr>
              <a:spLocks noAdjustHandles="0" noChangeArrowheads="0"/>
            </p:cNvSpPr>
            <p:nvPr isPhoto="0" userDrawn="0"/>
          </p:nvSpPr>
          <p:spPr bwMode="auto">
            <a:xfrm>
              <a:off x="4572000" y="1418320"/>
              <a:ext cx="1709158" cy="369332"/>
            </a:xfrm>
            <a:prstGeom prst="rect">
              <a:avLst/>
            </a:prstGeom>
            <a:solidFill>
              <a:schemeClr val="tx2"/>
            </a:solidFill>
          </p:spPr>
          <p:txBody>
            <a:bodyPr wrap="square" rtlCol="0">
              <a:spAutoFit/>
            </a:bodyPr>
            <a:lstStyle/>
            <a:p>
              <a:pPr>
                <a:defRPr/>
              </a:pPr>
              <a:r>
                <a:rPr lang="en-US">
                  <a:solidFill>
                    <a:schemeClr val="bg1"/>
                  </a:solidFill>
                </a:rPr>
                <a:t>Fortran example</a:t>
              </a:r>
              <a:endParaRPr/>
            </a:p>
          </p:txBody>
        </p:sp>
      </p:grpSp>
      <p:grpSp>
        <p:nvGrpSpPr>
          <p:cNvPr id="17" name="Group 18" hidden="0"/>
          <p:cNvGrpSpPr/>
          <p:nvPr isPhoto="0" userDrawn="0"/>
        </p:nvGrpSpPr>
        <p:grpSpPr bwMode="auto">
          <a:xfrm>
            <a:off x="4439541" y="3049687"/>
            <a:ext cx="3217547" cy="1292662"/>
            <a:chOff x="457201" y="1418320"/>
            <a:chExt cx="3217547" cy="1292662"/>
          </a:xfrm>
        </p:grpSpPr>
        <p:sp>
          <p:nvSpPr>
            <p:cNvPr id="18" name="Rectangle 1" hidden="0"/>
            <p:cNvSpPr>
              <a:spLocks noChangeArrowheads="1"/>
            </p:cNvSpPr>
            <p:nvPr isPhoto="0" userDrawn="0"/>
          </p:nvSpPr>
          <p:spPr bwMode="auto">
            <a:xfrm>
              <a:off x="457201" y="1787651"/>
              <a:ext cx="3217547" cy="923330"/>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b="0" i="0" u="none" strike="noStrike" cap="none">
                  <a:ln>
                    <a:noFill/>
                  </a:ln>
                  <a:solidFill>
                    <a:srgbClr val="BC7A00"/>
                  </a:solidFill>
                  <a:latin typeface="Courier New"/>
                  <a:cs typeface="Courier New"/>
                </a:rPr>
                <a:t>#include</a:t>
              </a:r>
              <a:r>
                <a:rPr lang="en-US" b="0" i="0" u="none" strike="noStrike" cap="none">
                  <a:ln>
                    <a:noFill/>
                  </a:ln>
                  <a:solidFill>
                    <a:schemeClr val="tx1"/>
                  </a:solidFill>
                  <a:latin typeface="Courier New"/>
                  <a:cs typeface="Courier New"/>
                </a:rPr>
                <a:t> </a:t>
              </a:r>
              <a:r>
                <a:rPr lang="en-US" b="0" i="1" u="none" strike="noStrike" cap="none">
                  <a:ln>
                    <a:noFill/>
                  </a:ln>
                  <a:solidFill>
                    <a:srgbClr val="408080"/>
                  </a:solidFill>
                  <a:latin typeface="Courier New"/>
                  <a:cs typeface="Courier New"/>
                </a:rPr>
                <a:t>&lt;library.cpp&gt;</a:t>
              </a:r>
              <a:endParaRPr/>
            </a:p>
            <a:p>
              <a:pPr marL="0" marR="0" lvl="0" indent="0" algn="l" defTabSz="914400">
                <a:lnSpc>
                  <a:spcPct val="100000"/>
                </a:lnSpc>
                <a:spcBef>
                  <a:spcPts val="0"/>
                </a:spcBef>
                <a:spcAft>
                  <a:spcPts val="0"/>
                </a:spcAft>
                <a:buClrTx/>
                <a:buSzTx/>
                <a:buFontTx/>
                <a:buNone/>
                <a:defRPr/>
              </a:pPr>
              <a:r>
                <a:rPr lang="en-US" b="0" i="0" u="none" strike="noStrike" cap="none">
                  <a:ln>
                    <a:noFill/>
                  </a:ln>
                  <a:solidFill>
                    <a:schemeClr val="tx1"/>
                  </a:solidFill>
                  <a:latin typeface="Courier New"/>
                  <a:cs typeface="Courier New"/>
                </a:rPr>
                <a:t>Animal dog;</a:t>
              </a:r>
              <a:endParaRPr/>
            </a:p>
            <a:p>
              <a:pPr marL="0" marR="0" lvl="0" indent="0" algn="l" defTabSz="914400">
                <a:lnSpc>
                  <a:spcPct val="100000"/>
                </a:lnSpc>
                <a:spcBef>
                  <a:spcPts val="0"/>
                </a:spcBef>
                <a:spcAft>
                  <a:spcPts val="0"/>
                </a:spcAft>
                <a:buClrTx/>
                <a:buSzTx/>
                <a:buFontTx/>
                <a:buNone/>
                <a:defRPr/>
              </a:pPr>
              <a:r>
                <a:rPr lang="en-US" b="0" i="0" u="none" strike="noStrike" cap="none">
                  <a:ln>
                    <a:noFill/>
                  </a:ln>
                  <a:solidFill>
                    <a:schemeClr val="tx1"/>
                  </a:solidFill>
                  <a:latin typeface="Courier New"/>
                  <a:cs typeface="Courier New"/>
                </a:rPr>
                <a:t>dog.speak</a:t>
              </a:r>
              <a:r>
                <a:rPr lang="en-US" b="0" i="0" u="none" strike="noStrike" cap="none">
                  <a:ln>
                    <a:noFill/>
                  </a:ln>
                  <a:solidFill>
                    <a:schemeClr val="tx1"/>
                  </a:solidFill>
                  <a:latin typeface="Courier New"/>
                  <a:cs typeface="Courier New"/>
                </a:rPr>
                <a:t>(); </a:t>
              </a:r>
              <a:endParaRPr/>
            </a:p>
          </p:txBody>
        </p:sp>
        <p:sp>
          <p:nvSpPr>
            <p:cNvPr id="19" name="TextBox 20" hidden="0"/>
            <p:cNvSpPr>
              <a:spLocks noAdjustHandles="0" noChangeArrowheads="0"/>
            </p:cNvSpPr>
            <p:nvPr isPhoto="0" userDrawn="0"/>
          </p:nvSpPr>
          <p:spPr bwMode="auto">
            <a:xfrm>
              <a:off x="457201" y="1418320"/>
              <a:ext cx="1397235" cy="369332"/>
            </a:xfrm>
            <a:prstGeom prst="rect">
              <a:avLst/>
            </a:prstGeom>
            <a:solidFill>
              <a:schemeClr val="tx2"/>
            </a:solidFill>
          </p:spPr>
          <p:txBody>
            <a:bodyPr wrap="square" rtlCol="0">
              <a:spAutoFit/>
            </a:bodyPr>
            <a:lstStyle/>
            <a:p>
              <a:pPr>
                <a:defRPr/>
              </a:pPr>
              <a:r>
                <a:rPr lang="en-US">
                  <a:solidFill>
                    <a:schemeClr val="bg1"/>
                  </a:solidFill>
                </a:rPr>
                <a:t>C++ example</a:t>
              </a:r>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a:xfrm>
            <a:off x="457201" y="204165"/>
            <a:ext cx="8530683" cy="1008771"/>
          </a:xfrm>
        </p:spPr>
        <p:txBody>
          <a:bodyPr/>
          <a:lstStyle/>
          <a:p>
            <a:pPr>
              <a:defRPr/>
            </a:pPr>
            <a:r>
              <a:rPr lang="en-US"/>
              <a:t>C Wrapper Class Method</a:t>
            </a:r>
            <a:br>
              <a:rPr lang="en-US"/>
            </a:br>
            <a:r>
              <a:rPr lang="en-US" sz="2400" b="0"/>
              <a:t>C++ </a:t>
            </a:r>
            <a:r>
              <a:rPr lang="en-US" sz="2400" b="0">
                <a:latin typeface="Courier New"/>
                <a:cs typeface="Courier New"/>
              </a:rPr>
              <a:t>this</a:t>
            </a:r>
            <a:r>
              <a:rPr lang="en-US" sz="2400" b="0"/>
              <a:t> passed as explicit argument</a:t>
            </a:r>
            <a:endParaRPr/>
          </a:p>
        </p:txBody>
      </p:sp>
      <p:sp>
        <p:nvSpPr>
          <p:cNvPr id="5" name="Rectangle 7" hidden="0"/>
          <p:cNvSpPr>
            <a:spLocks noChangeArrowheads="1"/>
          </p:cNvSpPr>
          <p:nvPr isPhoto="0" userDrawn="0"/>
        </p:nvSpPr>
        <p:spPr bwMode="auto">
          <a:xfrm>
            <a:off x="0" y="5706846"/>
            <a:ext cx="9144000" cy="646331"/>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Fortran passes capsule to C wrapper.</a:t>
            </a:r>
            <a:endParaRPr/>
          </a:p>
          <a:p>
            <a:pPr algn="ctr">
              <a:defRPr/>
            </a:pPr>
            <a:r>
              <a:rPr lang="en-US">
                <a:solidFill>
                  <a:schemeClr val="bg1"/>
                </a:solidFill>
                <a:latin typeface="Calibri"/>
                <a:cs typeface="Calibri"/>
              </a:rPr>
              <a:t>C </a:t>
            </a:r>
            <a:r>
              <a:rPr lang="en-US">
                <a:solidFill>
                  <a:schemeClr val="bg1"/>
                </a:solidFill>
                <a:latin typeface="Calibri"/>
                <a:cs typeface="Calibri"/>
              </a:rPr>
              <a:t>Wapper</a:t>
            </a:r>
            <a:r>
              <a:rPr lang="en-US">
                <a:solidFill>
                  <a:schemeClr val="bg1"/>
                </a:solidFill>
                <a:latin typeface="Calibri"/>
                <a:cs typeface="Calibri"/>
              </a:rPr>
              <a:t> uses C++ </a:t>
            </a:r>
            <a:r>
              <a:rPr lang="en-US">
                <a:solidFill>
                  <a:schemeClr val="bg1"/>
                </a:solidFill>
                <a:latin typeface="Calibri"/>
                <a:cs typeface="Calibri"/>
              </a:rPr>
              <a:t>vtable</a:t>
            </a:r>
            <a:r>
              <a:rPr lang="en-US">
                <a:solidFill>
                  <a:schemeClr val="bg1"/>
                </a:solidFill>
                <a:latin typeface="Calibri"/>
                <a:cs typeface="Calibri"/>
              </a:rPr>
              <a:t>.</a:t>
            </a:r>
            <a:endParaRPr/>
          </a:p>
        </p:txBody>
      </p:sp>
      <p:grpSp>
        <p:nvGrpSpPr>
          <p:cNvPr id="6" name="Group 8" hidden="0"/>
          <p:cNvGrpSpPr/>
          <p:nvPr isPhoto="0" userDrawn="0"/>
        </p:nvGrpSpPr>
        <p:grpSpPr bwMode="auto">
          <a:xfrm>
            <a:off x="7152831" y="1854907"/>
            <a:ext cx="1649337" cy="3148186"/>
            <a:chOff x="5913690" y="1931349"/>
            <a:chExt cx="1649337" cy="3148186"/>
          </a:xfrm>
        </p:grpSpPr>
        <p:sp>
          <p:nvSpPr>
            <p:cNvPr id="7" name="Arrow: Down 9" hidden="0"/>
            <p:cNvSpPr/>
            <p:nvPr isPhoto="0" userDrawn="0"/>
          </p:nvSpPr>
          <p:spPr bwMode="auto">
            <a:xfrm>
              <a:off x="6394484" y="4173680"/>
              <a:ext cx="687749" cy="504396"/>
            </a:xfrm>
            <a:prstGeom prst="downArrow">
              <a:avLst>
                <a:gd name="adj1" fmla="val 50000"/>
                <a:gd name="adj2" fmla="val 50000"/>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8" name="Rectangle 10" hidden="0"/>
            <p:cNvSpPr/>
            <p:nvPr isPhoto="0" userDrawn="0"/>
          </p:nvSpPr>
          <p:spPr bwMode="auto">
            <a:xfrm>
              <a:off x="5913690" y="1931349"/>
              <a:ext cx="1649337" cy="40145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Fortran</a:t>
              </a:r>
              <a:endParaRPr/>
            </a:p>
          </p:txBody>
        </p:sp>
        <p:sp>
          <p:nvSpPr>
            <p:cNvPr id="9" name="Rectangle 11" hidden="0"/>
            <p:cNvSpPr/>
            <p:nvPr isPhoto="0" userDrawn="0"/>
          </p:nvSpPr>
          <p:spPr bwMode="auto">
            <a:xfrm>
              <a:off x="5913690" y="2837203"/>
              <a:ext cx="1649337" cy="4083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Interface</a:t>
              </a:r>
              <a:endParaRPr/>
            </a:p>
          </p:txBody>
        </p:sp>
        <p:sp>
          <p:nvSpPr>
            <p:cNvPr id="10" name="Rectangle 13" hidden="0"/>
            <p:cNvSpPr/>
            <p:nvPr isPhoto="0" userDrawn="0"/>
          </p:nvSpPr>
          <p:spPr bwMode="auto">
            <a:xfrm>
              <a:off x="5913690" y="3772223"/>
              <a:ext cx="1649337" cy="401458"/>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C wrapper</a:t>
              </a:r>
              <a:endParaRPr/>
            </a:p>
          </p:txBody>
        </p:sp>
        <p:sp>
          <p:nvSpPr>
            <p:cNvPr id="11" name="Rectangle 14" hidden="0"/>
            <p:cNvSpPr/>
            <p:nvPr isPhoto="0" userDrawn="0"/>
          </p:nvSpPr>
          <p:spPr bwMode="auto">
            <a:xfrm>
              <a:off x="5913690" y="4678077"/>
              <a:ext cx="1649337" cy="40145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r>
                <a:rPr lang="en-US" sz="1600">
                  <a:solidFill>
                    <a:srgbClr val="000000"/>
                  </a:solidFill>
                </a:rPr>
                <a:t>Library</a:t>
              </a:r>
              <a:endParaRPr/>
            </a:p>
          </p:txBody>
        </p:sp>
        <p:sp>
          <p:nvSpPr>
            <p:cNvPr id="12" name="Arrow: Down 15" hidden="0"/>
            <p:cNvSpPr/>
            <p:nvPr isPhoto="0" userDrawn="0"/>
          </p:nvSpPr>
          <p:spPr bwMode="auto">
            <a:xfrm>
              <a:off x="6394484" y="3254101"/>
              <a:ext cx="687749" cy="504396"/>
            </a:xfrm>
            <a:prstGeom prst="downArrow">
              <a:avLst>
                <a:gd name="adj1" fmla="val 50000"/>
                <a:gd name="adj2" fmla="val 50000"/>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sp>
          <p:nvSpPr>
            <p:cNvPr id="13" name="Arrow: Down 16" hidden="0"/>
            <p:cNvSpPr/>
            <p:nvPr isPhoto="0" userDrawn="0"/>
          </p:nvSpPr>
          <p:spPr bwMode="auto">
            <a:xfrm>
              <a:off x="6394484" y="2332807"/>
              <a:ext cx="687749" cy="504396"/>
            </a:xfrm>
            <a:prstGeom prst="downArrow">
              <a:avLst>
                <a:gd name="adj1" fmla="val 50000"/>
                <a:gd name="adj2" fmla="val 50000"/>
              </a:avLst>
            </a:prstGeom>
            <a:ln>
              <a:headEnd/>
              <a:tailEnd/>
            </a:ln>
          </p:spPr>
          <p:style>
            <a:lnRef idx="2">
              <a:schemeClr val="accent2"/>
            </a:lnRef>
            <a:fillRef idx="1">
              <a:schemeClr val="lt1"/>
            </a:fillRef>
            <a:effectRef idx="0">
              <a:schemeClr val="accent2"/>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grpSp>
      <p:grpSp>
        <p:nvGrpSpPr>
          <p:cNvPr id="14" name="Group 34" hidden="0"/>
          <p:cNvGrpSpPr/>
          <p:nvPr isPhoto="0" userDrawn="0"/>
        </p:nvGrpSpPr>
        <p:grpSpPr bwMode="auto">
          <a:xfrm>
            <a:off x="457201" y="1352140"/>
            <a:ext cx="3464410" cy="1313014"/>
            <a:chOff x="457201" y="1420404"/>
            <a:chExt cx="3464410" cy="1313014"/>
          </a:xfrm>
        </p:grpSpPr>
        <p:sp>
          <p:nvSpPr>
            <p:cNvPr id="15" name="Rectangle 3" hidden="0"/>
            <p:cNvSpPr>
              <a:spLocks noChangeArrowheads="1"/>
            </p:cNvSpPr>
            <p:nvPr isPhoto="0" userDrawn="0"/>
          </p:nvSpPr>
          <p:spPr bwMode="auto">
            <a:xfrm>
              <a:off x="457201" y="1779311"/>
              <a:ext cx="3464410" cy="954107"/>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subroutine </a:t>
              </a:r>
              <a:r>
                <a:rPr lang="en-US" sz="1400" b="0" i="0" u="none" strike="noStrike" cap="none">
                  <a:ln>
                    <a:noFill/>
                  </a:ln>
                  <a:solidFill>
                    <a:schemeClr val="tx1"/>
                  </a:solidFill>
                  <a:latin typeface="Consolas"/>
                  <a:cs typeface="Courier New"/>
                </a:rPr>
                <a:t>animal_speak</a:t>
              </a:r>
              <a:r>
                <a:rPr lang="en-US" sz="1400" b="0" i="0" u="none" strike="noStrike" cap="none">
                  <a:ln>
                    <a:noFill/>
                  </a:ln>
                  <a:solidFill>
                    <a:schemeClr val="tx1"/>
                  </a:solidFill>
                  <a:latin typeface="Consolas"/>
                  <a:cs typeface="Courier New"/>
                </a:rPr>
                <a:t>(obj)</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class</a:t>
              </a:r>
              <a:r>
                <a:rPr lang="en-US" sz="1400" b="0" i="0" u="none" strike="noStrike" cap="none">
                  <a:ln>
                    <a:noFill/>
                  </a:ln>
                  <a:solidFill>
                    <a:schemeClr val="tx1"/>
                  </a:solidFill>
                  <a:latin typeface="Consolas"/>
                  <a:cs typeface="Courier New"/>
                </a:rPr>
                <a:t>(animal)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obj</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call </a:t>
              </a:r>
              <a:r>
                <a:rPr lang="en-US" sz="1400" b="0" i="0" u="none" strike="noStrike" cap="none">
                  <a:ln>
                    <a:noFill/>
                  </a:ln>
                  <a:solidFill>
                    <a:schemeClr val="tx1"/>
                  </a:solidFill>
                  <a:latin typeface="Consolas"/>
                  <a:cs typeface="Courier New"/>
                </a:rPr>
                <a:t>c_animal_speak</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obj%cxxmem</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end subroutine </a:t>
              </a:r>
              <a:r>
                <a:rPr lang="en-US" sz="1400" b="0" i="0" u="none" strike="noStrike" cap="none">
                  <a:ln>
                    <a:noFill/>
                  </a:ln>
                  <a:solidFill>
                    <a:schemeClr val="tx1"/>
                  </a:solidFill>
                  <a:latin typeface="Consolas"/>
                  <a:cs typeface="Courier New"/>
                </a:rPr>
                <a:t>animal_speak</a:t>
              </a:r>
              <a:r>
                <a:rPr lang="en-US" sz="1400" b="0" i="0" u="none" strike="noStrike" cap="none">
                  <a:ln>
                    <a:noFill/>
                  </a:ln>
                  <a:solidFill>
                    <a:schemeClr val="tx1"/>
                  </a:solidFill>
                  <a:latin typeface="Consolas"/>
                  <a:cs typeface="Courier New"/>
                </a:rPr>
                <a:t> </a:t>
              </a:r>
              <a:endParaRPr/>
            </a:p>
          </p:txBody>
        </p:sp>
        <p:sp>
          <p:nvSpPr>
            <p:cNvPr id="16" name="TextBox 33" hidden="0"/>
            <p:cNvSpPr>
              <a:spLocks noAdjustHandles="0" noChangeArrowheads="0"/>
            </p:cNvSpPr>
            <p:nvPr isPhoto="0" userDrawn="0"/>
          </p:nvSpPr>
          <p:spPr bwMode="auto">
            <a:xfrm>
              <a:off x="457201" y="1420404"/>
              <a:ext cx="914399" cy="369332"/>
            </a:xfrm>
            <a:prstGeom prst="rect">
              <a:avLst/>
            </a:prstGeom>
            <a:solidFill>
              <a:schemeClr val="tx2"/>
            </a:solidFill>
          </p:spPr>
          <p:txBody>
            <a:bodyPr wrap="square" rtlCol="0">
              <a:spAutoFit/>
            </a:bodyPr>
            <a:lstStyle/>
            <a:p>
              <a:pPr>
                <a:defRPr/>
              </a:pPr>
              <a:r>
                <a:rPr lang="en-US">
                  <a:solidFill>
                    <a:schemeClr val="bg1"/>
                  </a:solidFill>
                </a:rPr>
                <a:t>Fortran</a:t>
              </a:r>
              <a:endParaRPr/>
            </a:p>
          </p:txBody>
        </p:sp>
      </p:grpSp>
      <p:grpSp>
        <p:nvGrpSpPr>
          <p:cNvPr id="17" name="Group 36" hidden="0"/>
          <p:cNvGrpSpPr/>
          <p:nvPr isPhoto="0" userDrawn="0"/>
        </p:nvGrpSpPr>
        <p:grpSpPr bwMode="auto">
          <a:xfrm>
            <a:off x="457201" y="2762231"/>
            <a:ext cx="5644496" cy="1530092"/>
            <a:chOff x="457201" y="2788548"/>
            <a:chExt cx="5644496" cy="1530092"/>
          </a:xfrm>
        </p:grpSpPr>
        <p:sp>
          <p:nvSpPr>
            <p:cNvPr id="18" name="Rectangle 5" hidden="0"/>
            <p:cNvSpPr>
              <a:spLocks noChangeArrowheads="1"/>
            </p:cNvSpPr>
            <p:nvPr isPhoto="0" userDrawn="0"/>
          </p:nvSpPr>
          <p:spPr bwMode="auto">
            <a:xfrm>
              <a:off x="457201" y="3149090"/>
              <a:ext cx="5644496" cy="1169551"/>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squar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subroutine </a:t>
              </a:r>
              <a:r>
                <a:rPr lang="en-US" sz="1400" b="0" i="0" u="none" strike="noStrike" cap="none">
                  <a:ln>
                    <a:noFill/>
                  </a:ln>
                  <a:solidFill>
                    <a:schemeClr val="tx1"/>
                  </a:solidFill>
                  <a:latin typeface="Consolas"/>
                  <a:cs typeface="Courier New"/>
                </a:rPr>
                <a:t>c_animal_speak</a:t>
              </a:r>
              <a:r>
                <a:rPr lang="en-US" sz="1400" b="0" i="0" u="none" strike="noStrike" cap="none">
                  <a:ln>
                    <a:noFill/>
                  </a:ln>
                  <a:solidFill>
                    <a:schemeClr val="tx1"/>
                  </a:solidFill>
                  <a:latin typeface="Consolas"/>
                  <a:cs typeface="Courier New"/>
                </a:rPr>
                <a:t>(self) &amp;</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bind</a:t>
              </a:r>
              <a:r>
                <a:rPr lang="en-US" sz="1400" b="0" i="0" u="none" strike="noStrike" cap="none">
                  <a:ln>
                    <a:noFill/>
                  </a:ln>
                  <a:solidFill>
                    <a:schemeClr val="tx1"/>
                  </a:solidFill>
                  <a:latin typeface="Consolas"/>
                  <a:cs typeface="Courier New"/>
                </a:rPr>
                <a:t>(C, name</a:t>
              </a:r>
              <a:r>
                <a:rPr lang="en-US" sz="1400" b="0" i="0" u="none" strike="noStrike" cap="none">
                  <a:ln>
                    <a:noFill/>
                  </a:ln>
                  <a:solidFill>
                    <a:srgbClr val="666666"/>
                  </a:solidFill>
                  <a:latin typeface="Consolas"/>
                  <a:cs typeface="Courier New"/>
                </a:rPr>
                <a:t>=</a:t>
              </a:r>
              <a:r>
                <a:rPr lang="en-US" sz="1400" b="0" i="0" u="none" strike="noStrike" cap="none">
                  <a:ln>
                    <a:noFill/>
                  </a:ln>
                  <a:solidFill>
                    <a:srgbClr val="BA2121"/>
                  </a:solidFill>
                  <a:latin typeface="Consolas"/>
                  <a:cs typeface="Courier New"/>
                </a:rPr>
                <a:t>"</a:t>
              </a:r>
              <a:r>
                <a:rPr lang="en-US" sz="1400" b="0" i="0" u="none" strike="noStrike" cap="none">
                  <a:ln>
                    <a:noFill/>
                  </a:ln>
                  <a:solidFill>
                    <a:srgbClr val="BA2121"/>
                  </a:solidFill>
                  <a:latin typeface="Consolas"/>
                  <a:cs typeface="Courier New"/>
                </a:rPr>
                <a:t>LIB_Animal_speak</a:t>
              </a:r>
              <a:r>
                <a:rPr lang="en-US" sz="1400" b="0" i="0" u="none" strike="noStrike" cap="none">
                  <a:ln>
                    <a:noFill/>
                  </a:ln>
                  <a:solidFill>
                    <a:srgbClr val="BA2121"/>
                  </a:solidFill>
                  <a:latin typeface="Consolas"/>
                  <a:cs typeface="Courier New"/>
                </a:rPr>
                <a:t>"</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  import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SHROUD_animal_capsule</a:t>
              </a:r>
              <a:endParaRPr lang="en-US" sz="1400" b="0" i="0" u="none" strike="noStrike" cap="none">
                <a:ln>
                  <a:noFill/>
                </a:ln>
                <a:solidFill>
                  <a:schemeClr val="tx1"/>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type</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SHROUD_animal_capsule</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intent</a:t>
              </a:r>
              <a:r>
                <a:rPr lang="en-US" sz="1400" b="0" i="0" u="none" strike="noStrike" cap="none">
                  <a:ln>
                    <a:noFill/>
                  </a:ln>
                  <a:solidFill>
                    <a:schemeClr val="tx1"/>
                  </a:solidFill>
                  <a:latin typeface="Consolas"/>
                  <a:cs typeface="Courier New"/>
                </a:rPr>
                <a:t>(IN)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self</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end subroutine </a:t>
              </a:r>
              <a:r>
                <a:rPr lang="en-US" sz="1400" b="0" i="0" u="none" strike="noStrike" cap="none">
                  <a:ln>
                    <a:noFill/>
                  </a:ln>
                  <a:solidFill>
                    <a:schemeClr val="tx1"/>
                  </a:solidFill>
                  <a:latin typeface="Consolas"/>
                  <a:cs typeface="Courier New"/>
                </a:rPr>
                <a:t>c_animal_speak</a:t>
              </a:r>
              <a:r>
                <a:rPr lang="en-US" sz="1400" b="0" i="0" u="none" strike="noStrike" cap="none">
                  <a:ln>
                    <a:noFill/>
                  </a:ln>
                  <a:solidFill>
                    <a:schemeClr val="tx1"/>
                  </a:solidFill>
                  <a:latin typeface="Consolas"/>
                  <a:cs typeface="Courier New"/>
                </a:rPr>
                <a:t> </a:t>
              </a:r>
              <a:endParaRPr/>
            </a:p>
          </p:txBody>
        </p:sp>
        <p:sp>
          <p:nvSpPr>
            <p:cNvPr id="19" name="TextBox 35" hidden="0"/>
            <p:cNvSpPr>
              <a:spLocks noAdjustHandles="0" noChangeArrowheads="0"/>
            </p:cNvSpPr>
            <p:nvPr isPhoto="0" userDrawn="0"/>
          </p:nvSpPr>
          <p:spPr bwMode="auto">
            <a:xfrm>
              <a:off x="457201" y="2788548"/>
              <a:ext cx="1059678" cy="369332"/>
            </a:xfrm>
            <a:prstGeom prst="rect">
              <a:avLst/>
            </a:prstGeom>
            <a:solidFill>
              <a:schemeClr val="tx2"/>
            </a:solidFill>
          </p:spPr>
          <p:txBody>
            <a:bodyPr wrap="square" rtlCol="0">
              <a:spAutoFit/>
            </a:bodyPr>
            <a:lstStyle/>
            <a:p>
              <a:pPr>
                <a:defRPr/>
              </a:pPr>
              <a:r>
                <a:rPr lang="en-US">
                  <a:solidFill>
                    <a:schemeClr val="bg1"/>
                  </a:solidFill>
                </a:rPr>
                <a:t>Interface</a:t>
              </a:r>
              <a:endParaRPr/>
            </a:p>
          </p:txBody>
        </p:sp>
      </p:grpSp>
      <p:grpSp>
        <p:nvGrpSpPr>
          <p:cNvPr id="20" name="Group 38" hidden="0"/>
          <p:cNvGrpSpPr/>
          <p:nvPr isPhoto="0" userDrawn="0"/>
        </p:nvGrpSpPr>
        <p:grpSpPr bwMode="auto">
          <a:xfrm>
            <a:off x="457201" y="4359049"/>
            <a:ext cx="5644496" cy="1321787"/>
            <a:chOff x="341831" y="4435358"/>
            <a:chExt cx="5551520" cy="1321787"/>
          </a:xfrm>
        </p:grpSpPr>
        <p:sp>
          <p:nvSpPr>
            <p:cNvPr id="21" name="Rectangle 4" hidden="0"/>
            <p:cNvSpPr>
              <a:spLocks noChangeArrowheads="1"/>
            </p:cNvSpPr>
            <p:nvPr isPhoto="0" userDrawn="0"/>
          </p:nvSpPr>
          <p:spPr bwMode="auto">
            <a:xfrm>
              <a:off x="341832" y="4803038"/>
              <a:ext cx="5551520" cy="954107"/>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rgbClr val="B00040"/>
                  </a:solidFill>
                  <a:latin typeface="Consolas"/>
                  <a:cs typeface="Courier New"/>
                </a:rPr>
                <a:t>void</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0000FF"/>
                  </a:solidFill>
                  <a:latin typeface="Consolas"/>
                  <a:cs typeface="Courier New"/>
                </a:rPr>
                <a:t>LIB_Animal_speak</a:t>
              </a:r>
              <a:r>
                <a:rPr lang="en-US" sz="1400" b="0" i="0" u="none" strike="noStrike" cap="none">
                  <a:ln>
                    <a:noFill/>
                  </a:ln>
                  <a:solidFill>
                    <a:schemeClr val="tx1"/>
                  </a:solidFill>
                  <a:latin typeface="Consolas"/>
                  <a:cs typeface="Courier New"/>
                </a:rPr>
                <a:t>(</a:t>
              </a:r>
              <a:r>
                <a:rPr lang="en-US" sz="1400" b="0" i="0" u="none" strike="noStrike" cap="none">
                  <a:ln>
                    <a:noFill/>
                  </a:ln>
                  <a:solidFill>
                    <a:schemeClr val="tx1"/>
                  </a:solidFill>
                  <a:latin typeface="Consolas"/>
                  <a:cs typeface="Courier New"/>
                </a:rPr>
                <a:t>LIB_Animal</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self) {</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Animal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SH_this</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static_cast</a:t>
              </a:r>
              <a:r>
                <a:rPr lang="en-US" sz="1400" b="0" i="0" u="none" strike="noStrike" cap="none">
                  <a:ln>
                    <a:noFill/>
                  </a:ln>
                  <a:solidFill>
                    <a:srgbClr val="666666"/>
                  </a:solidFill>
                  <a:latin typeface="Consolas"/>
                  <a:cs typeface="Courier New"/>
                </a:rPr>
                <a:t>&lt;</a:t>
              </a:r>
              <a:r>
                <a:rPr lang="en-US" sz="1400" b="0" i="0" u="none" strike="noStrike" cap="none">
                  <a:ln>
                    <a:noFill/>
                  </a:ln>
                  <a:solidFill>
                    <a:schemeClr val="tx1"/>
                  </a:solidFill>
                  <a:latin typeface="Consolas"/>
                  <a:cs typeface="Courier New"/>
                </a:rPr>
                <a:t>Animal </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(self</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addr</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chemeClr val="tx1"/>
                  </a:solidFill>
                  <a:latin typeface="Consolas"/>
                  <a:cs typeface="Courier New"/>
                </a:rPr>
                <a:t>SH_this</a:t>
              </a:r>
              <a:r>
                <a:rPr lang="en-US" sz="1400" b="0" i="0" u="none" strike="noStrike" cap="none">
                  <a:ln>
                    <a:noFill/>
                  </a:ln>
                  <a:solidFill>
                    <a:srgbClr val="666666"/>
                  </a:solidFill>
                  <a:latin typeface="Consolas"/>
                  <a:cs typeface="Courier New"/>
                </a:rPr>
                <a:t>-&gt;</a:t>
              </a:r>
              <a:r>
                <a:rPr lang="en-US" sz="1400" b="0" i="0" u="none" strike="noStrike" cap="none">
                  <a:ln>
                    <a:noFill/>
                  </a:ln>
                  <a:solidFill>
                    <a:schemeClr val="tx1"/>
                  </a:solidFill>
                  <a:latin typeface="Consolas"/>
                  <a:cs typeface="Courier New"/>
                </a:rPr>
                <a:t>speak();</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endParaRPr/>
            </a:p>
          </p:txBody>
        </p:sp>
        <p:sp>
          <p:nvSpPr>
            <p:cNvPr id="22" name="TextBox 37" hidden="0"/>
            <p:cNvSpPr>
              <a:spLocks noAdjustHandles="0" noChangeArrowheads="0"/>
            </p:cNvSpPr>
            <p:nvPr isPhoto="0" userDrawn="0"/>
          </p:nvSpPr>
          <p:spPr bwMode="auto">
            <a:xfrm>
              <a:off x="341831" y="4435358"/>
              <a:ext cx="1184683" cy="369332"/>
            </a:xfrm>
            <a:prstGeom prst="rect">
              <a:avLst/>
            </a:prstGeom>
            <a:solidFill>
              <a:schemeClr val="tx2"/>
            </a:solidFill>
          </p:spPr>
          <p:txBody>
            <a:bodyPr wrap="none" rtlCol="0">
              <a:spAutoFit/>
            </a:bodyPr>
            <a:lstStyle/>
            <a:p>
              <a:pPr>
                <a:defRPr/>
              </a:pPr>
              <a:r>
                <a:rPr lang="en-US">
                  <a:solidFill>
                    <a:schemeClr val="bg1"/>
                  </a:solidFill>
                </a:rPr>
                <a:t>C Wrapper</a:t>
              </a:r>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a:xfrm>
            <a:off x="457200" y="4334430"/>
            <a:ext cx="5029200" cy="1537131"/>
          </a:xfrm>
        </p:spPr>
        <p:txBody>
          <a:bodyPr/>
          <a:lstStyle/>
          <a:p>
            <a:pPr>
              <a:defRPr/>
            </a:pPr>
            <a:r>
              <a:rPr lang="en-US"/>
              <a:t>Functions can have user defined suffix</a:t>
            </a:r>
            <a:endParaRPr/>
          </a:p>
          <a:p>
            <a:pPr lvl="1">
              <a:defRPr/>
            </a:pPr>
            <a:r>
              <a:rPr lang="en-US"/>
              <a:t>Otherwise use a sequence number</a:t>
            </a:r>
            <a:endParaRPr/>
          </a:p>
          <a:p>
            <a:pPr>
              <a:defRPr/>
            </a:pPr>
            <a:r>
              <a:rPr lang="en-US"/>
              <a:t>Can use generic or specific name</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Overloaded Functions and Default Arguments</a:t>
            </a:r>
            <a:br>
              <a:rPr lang="en-US" sz="2400" b="0"/>
            </a:br>
            <a:r>
              <a:rPr lang="en-US" sz="2400" b="0"/>
              <a:t>Use generic interfaces</a:t>
            </a:r>
            <a:endParaRPr/>
          </a:p>
        </p:txBody>
      </p:sp>
      <p:sp>
        <p:nvSpPr>
          <p:cNvPr id="6"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Generic interface is used to emulate C++ features</a:t>
            </a:r>
            <a:endParaRPr/>
          </a:p>
        </p:txBody>
      </p:sp>
      <p:grpSp>
        <p:nvGrpSpPr>
          <p:cNvPr id="7" name="Group 11" hidden="0"/>
          <p:cNvGrpSpPr/>
          <p:nvPr isPhoto="0" userDrawn="0"/>
        </p:nvGrpSpPr>
        <p:grpSpPr bwMode="auto">
          <a:xfrm>
            <a:off x="457200" y="1390601"/>
            <a:ext cx="4832645" cy="2831545"/>
            <a:chOff x="611025" y="1514537"/>
            <a:chExt cx="4832645" cy="2831545"/>
          </a:xfrm>
        </p:grpSpPr>
        <p:sp>
          <p:nvSpPr>
            <p:cNvPr id="8" name="Rectangle 9" hidden="0"/>
            <p:cNvSpPr/>
            <p:nvPr isPhoto="0" userDrawn="0"/>
          </p:nvSpPr>
          <p:spPr bwMode="auto">
            <a:xfrm>
              <a:off x="611025" y="1883869"/>
              <a:ext cx="4832645" cy="2462213"/>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wrap="square">
              <a:spAutoFit/>
            </a:bodyPr>
            <a:lstStyle/>
            <a:p>
              <a:pPr>
                <a:defRPr/>
              </a:pPr>
              <a:r>
                <a:rPr lang="en-US" sz="1400">
                  <a:latin typeface="Consolas"/>
                  <a:ea typeface="Calibri"/>
                  <a:cs typeface="Times New Roman"/>
                </a:rPr>
                <a:t>- </a:t>
              </a:r>
              <a:r>
                <a:rPr lang="en-US" sz="1400">
                  <a:latin typeface="Consolas"/>
                  <a:ea typeface="Calibri"/>
                  <a:cs typeface="Times New Roman"/>
                </a:rPr>
                <a:t>decl</a:t>
              </a:r>
              <a:r>
                <a:rPr lang="en-US" sz="1400">
                  <a:latin typeface="Consolas"/>
                  <a:ea typeface="Calibri"/>
                  <a:cs typeface="Times New Roman"/>
                </a:rPr>
                <a:t>: void </a:t>
              </a:r>
              <a:r>
                <a:rPr lang="en-US" sz="1400">
                  <a:latin typeface="Consolas"/>
                  <a:ea typeface="Calibri"/>
                  <a:cs typeface="Times New Roman"/>
                </a:rPr>
                <a:t>SetValue</a:t>
              </a:r>
              <a:r>
                <a:rPr lang="en-US" sz="1400">
                  <a:latin typeface="Consolas"/>
                  <a:ea typeface="Calibri"/>
                  <a:cs typeface="Times New Roman"/>
                </a:rPr>
                <a:t>(const std::string&amp; name)</a:t>
              </a:r>
              <a:endParaRPr/>
            </a:p>
            <a:p>
              <a:pPr>
                <a:defRPr/>
              </a:pPr>
              <a:r>
                <a:rPr lang="en-US" sz="1400">
                  <a:latin typeface="Consolas"/>
                  <a:ea typeface="Calibri"/>
                  <a:cs typeface="Times New Roman"/>
                </a:rPr>
                <a:t>  format:</a:t>
              </a:r>
              <a:endParaRPr/>
            </a:p>
            <a:p>
              <a:pPr>
                <a:defRPr/>
              </a:pPr>
              <a:r>
                <a:rPr lang="en-US" sz="1400">
                  <a:latin typeface="Consolas"/>
                  <a:ea typeface="Calibri"/>
                  <a:cs typeface="Times New Roman"/>
                </a:rPr>
                <a:t>    </a:t>
              </a:r>
              <a:r>
                <a:rPr lang="en-US" sz="1400">
                  <a:latin typeface="Consolas"/>
                  <a:ea typeface="Calibri"/>
                  <a:cs typeface="Times New Roman"/>
                </a:rPr>
                <a:t>function_suffix</a:t>
              </a:r>
              <a:r>
                <a:rPr lang="en-US" sz="1400">
                  <a:latin typeface="Consolas"/>
                  <a:ea typeface="Calibri"/>
                  <a:cs typeface="Times New Roman"/>
                </a:rPr>
                <a:t>: _</a:t>
              </a:r>
              <a:r>
                <a:rPr lang="en-US" sz="1400">
                  <a:latin typeface="Consolas"/>
                  <a:ea typeface="Calibri"/>
                  <a:cs typeface="Times New Roman"/>
                </a:rPr>
                <a:t>from_name</a:t>
              </a:r>
              <a:endParaRPr lang="en-US" sz="1400">
                <a:latin typeface="Consolas"/>
                <a:ea typeface="Calibri"/>
                <a:cs typeface="Times New Roman"/>
              </a:endParaRPr>
            </a:p>
            <a:p>
              <a:pPr>
                <a:defRPr/>
              </a:pPr>
              <a:r>
                <a:rPr lang="en-US" sz="1400">
                  <a:latin typeface="Consolas"/>
                  <a:ea typeface="Calibri"/>
                  <a:cs typeface="Times New Roman"/>
                </a:rPr>
                <a:t>- </a:t>
              </a:r>
              <a:r>
                <a:rPr lang="en-US" sz="1400">
                  <a:latin typeface="Consolas"/>
                  <a:ea typeface="Calibri"/>
                  <a:cs typeface="Times New Roman"/>
                </a:rPr>
                <a:t>decl</a:t>
              </a:r>
              <a:r>
                <a:rPr lang="en-US" sz="1400">
                  <a:latin typeface="Consolas"/>
                  <a:ea typeface="Calibri"/>
                  <a:cs typeface="Times New Roman"/>
                </a:rPr>
                <a:t>: void </a:t>
              </a:r>
              <a:r>
                <a:rPr lang="en-US" sz="1400">
                  <a:latin typeface="Consolas"/>
                  <a:ea typeface="Calibri"/>
                  <a:cs typeface="Times New Roman"/>
                </a:rPr>
                <a:t>SetValue</a:t>
              </a:r>
              <a:r>
                <a:rPr lang="en-US" sz="1400">
                  <a:latin typeface="Consolas"/>
                  <a:ea typeface="Calibri"/>
                  <a:cs typeface="Times New Roman"/>
                </a:rPr>
                <a:t>(int </a:t>
              </a:r>
              <a:r>
                <a:rPr lang="en-US" sz="1400">
                  <a:latin typeface="Consolas"/>
                  <a:ea typeface="Calibri"/>
                  <a:cs typeface="Times New Roman"/>
                </a:rPr>
                <a:t>indx</a:t>
              </a:r>
              <a:r>
                <a:rPr lang="en-US" sz="1400">
                  <a:latin typeface="Consolas"/>
                  <a:ea typeface="Calibri"/>
                  <a:cs typeface="Times New Roman"/>
                </a:rPr>
                <a:t>)</a:t>
              </a:r>
              <a:endParaRPr/>
            </a:p>
            <a:p>
              <a:pPr>
                <a:defRPr/>
              </a:pPr>
              <a:r>
                <a:rPr lang="en-US" sz="1400">
                  <a:latin typeface="Consolas"/>
                  <a:ea typeface="Calibri"/>
                  <a:cs typeface="Times New Roman"/>
                </a:rPr>
                <a:t>  format:</a:t>
              </a:r>
              <a:endParaRPr/>
            </a:p>
            <a:p>
              <a:pPr>
                <a:defRPr/>
              </a:pPr>
              <a:r>
                <a:rPr lang="en-US" sz="1400">
                  <a:latin typeface="Consolas"/>
                  <a:ea typeface="Calibri"/>
                  <a:cs typeface="Times New Roman"/>
                </a:rPr>
                <a:t>    </a:t>
              </a:r>
              <a:r>
                <a:rPr lang="en-US" sz="1400">
                  <a:latin typeface="Consolas"/>
                  <a:ea typeface="Calibri"/>
                  <a:cs typeface="Times New Roman"/>
                </a:rPr>
                <a:t>function_suffix</a:t>
              </a:r>
              <a:r>
                <a:rPr lang="en-US" sz="1400">
                  <a:latin typeface="Consolas"/>
                  <a:ea typeface="Calibri"/>
                  <a:cs typeface="Times New Roman"/>
                </a:rPr>
                <a:t>: _</a:t>
              </a:r>
              <a:r>
                <a:rPr lang="en-US" sz="1400">
                  <a:latin typeface="Consolas"/>
                  <a:ea typeface="Calibri"/>
                  <a:cs typeface="Times New Roman"/>
                </a:rPr>
                <a:t>from_index</a:t>
              </a:r>
              <a:endParaRPr lang="en-US" sz="1400">
                <a:latin typeface="Consolas"/>
                <a:ea typeface="Calibri"/>
                <a:cs typeface="Times New Roman"/>
              </a:endParaRPr>
            </a:p>
            <a:p>
              <a:pPr>
                <a:defRPr/>
              </a:pPr>
              <a:r>
                <a:rPr lang="en-US" sz="1400">
                  <a:latin typeface="Consolas"/>
                  <a:ea typeface="Calibri"/>
                  <a:cs typeface="Times New Roman"/>
                </a:rPr>
                <a:t> </a:t>
              </a:r>
              <a:endParaRPr/>
            </a:p>
            <a:p>
              <a:pPr>
                <a:defRPr/>
              </a:pPr>
              <a:r>
                <a:rPr lang="en-US" sz="1400">
                  <a:latin typeface="Consolas"/>
                  <a:ea typeface="Calibri"/>
                  <a:cs typeface="Times New Roman"/>
                </a:rPr>
                <a:t>- </a:t>
              </a:r>
              <a:r>
                <a:rPr lang="en-US" sz="1400">
                  <a:latin typeface="Consolas"/>
                  <a:ea typeface="Calibri"/>
                  <a:cs typeface="Times New Roman"/>
                </a:rPr>
                <a:t>decl</a:t>
              </a:r>
              <a:r>
                <a:rPr lang="en-US" sz="1400">
                  <a:latin typeface="Consolas"/>
                  <a:ea typeface="Calibri"/>
                  <a:cs typeface="Times New Roman"/>
                </a:rPr>
                <a:t>: void </a:t>
              </a:r>
              <a:r>
                <a:rPr lang="en-US" sz="1400">
                  <a:latin typeface="Consolas"/>
                  <a:ea typeface="Calibri"/>
                  <a:cs typeface="Times New Roman"/>
                </a:rPr>
                <a:t>SetFlag</a:t>
              </a:r>
              <a:r>
                <a:rPr lang="en-US" sz="1400">
                  <a:latin typeface="Consolas"/>
                  <a:ea typeface="Calibri"/>
                  <a:cs typeface="Times New Roman"/>
                </a:rPr>
                <a:t>(int flag = 0)</a:t>
              </a:r>
              <a:endParaRPr/>
            </a:p>
            <a:p>
              <a:pPr>
                <a:defRPr/>
              </a:pPr>
              <a:r>
                <a:rPr lang="en-US" sz="1400">
                  <a:latin typeface="Consolas"/>
                  <a:ea typeface="Calibri"/>
                  <a:cs typeface="Times New Roman"/>
                </a:rPr>
                <a:t>  </a:t>
              </a:r>
              <a:r>
                <a:rPr lang="en-US" sz="1400">
                  <a:latin typeface="Consolas"/>
                  <a:ea typeface="Calibri"/>
                  <a:cs typeface="Times New Roman"/>
                </a:rPr>
                <a:t>default_arg_suffix</a:t>
              </a:r>
              <a:r>
                <a:rPr lang="en-US" sz="1400">
                  <a:latin typeface="Consolas"/>
                  <a:ea typeface="Calibri"/>
                  <a:cs typeface="Times New Roman"/>
                </a:rPr>
                <a:t>:</a:t>
              </a:r>
              <a:endParaRPr/>
            </a:p>
            <a:p>
              <a:pPr>
                <a:defRPr/>
              </a:pPr>
              <a:r>
                <a:rPr lang="en-US" sz="1400">
                  <a:latin typeface="Consolas"/>
                  <a:ea typeface="Calibri"/>
                  <a:cs typeface="Times New Roman"/>
                </a:rPr>
                <a:t>  -  _zero</a:t>
              </a:r>
              <a:endParaRPr/>
            </a:p>
            <a:p>
              <a:pPr>
                <a:defRPr/>
              </a:pPr>
              <a:r>
                <a:rPr lang="en-US" sz="1400">
                  <a:latin typeface="Consolas"/>
                  <a:ea typeface="Calibri"/>
                  <a:cs typeface="Times New Roman"/>
                </a:rPr>
                <a:t>  -  _user</a:t>
              </a:r>
              <a:endParaRPr/>
            </a:p>
          </p:txBody>
        </p:sp>
        <p:sp>
          <p:nvSpPr>
            <p:cNvPr id="9" name="TextBox 10" hidden="0"/>
            <p:cNvSpPr>
              <a:spLocks noAdjustHandles="0" noChangeArrowheads="0"/>
            </p:cNvSpPr>
            <p:nvPr isPhoto="0" userDrawn="0"/>
          </p:nvSpPr>
          <p:spPr bwMode="auto">
            <a:xfrm>
              <a:off x="611025" y="1514537"/>
              <a:ext cx="707758" cy="369332"/>
            </a:xfrm>
            <a:prstGeom prst="rect">
              <a:avLst/>
            </a:prstGeom>
            <a:solidFill>
              <a:schemeClr val="accent1"/>
            </a:solidFill>
          </p:spPr>
          <p:txBody>
            <a:bodyPr wrap="none" rtlCol="0">
              <a:spAutoFit/>
            </a:bodyPr>
            <a:lstStyle/>
            <a:p>
              <a:pPr>
                <a:defRPr/>
              </a:pPr>
              <a:r>
                <a:rPr lang="en-US">
                  <a:solidFill>
                    <a:schemeClr val="bg1"/>
                  </a:solidFill>
                </a:rPr>
                <a:t>YAML</a:t>
              </a:r>
              <a:endParaRPr/>
            </a:p>
          </p:txBody>
        </p:sp>
      </p:grpSp>
      <p:grpSp>
        <p:nvGrpSpPr>
          <p:cNvPr id="10" name="Group 15" hidden="0"/>
          <p:cNvGrpSpPr/>
          <p:nvPr isPhoto="0" userDrawn="0"/>
        </p:nvGrpSpPr>
        <p:grpSpPr bwMode="auto">
          <a:xfrm>
            <a:off x="5622860" y="3901791"/>
            <a:ext cx="3365024" cy="1969770"/>
            <a:chOff x="5449857" y="1990739"/>
            <a:chExt cx="3365024" cy="1969770"/>
          </a:xfrm>
        </p:grpSpPr>
        <p:sp>
          <p:nvSpPr>
            <p:cNvPr id="11" name="Rectangle 3" hidden="0"/>
            <p:cNvSpPr>
              <a:spLocks noChangeArrowheads="1"/>
            </p:cNvSpPr>
            <p:nvPr isPhoto="0" userDrawn="0"/>
          </p:nvSpPr>
          <p:spPr bwMode="auto">
            <a:xfrm>
              <a:off x="5449857" y="2360071"/>
              <a:ext cx="3365024" cy="1600438"/>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call </a:t>
              </a:r>
              <a:r>
                <a:rPr lang="en-US" sz="1400" b="0" i="0" u="none" strike="noStrike" cap="none">
                  <a:ln>
                    <a:noFill/>
                  </a:ln>
                  <a:solidFill>
                    <a:schemeClr val="tx1"/>
                  </a:solidFill>
                  <a:latin typeface="Consolas"/>
                </a:rPr>
                <a:t>set_value_from_name</a:t>
              </a:r>
              <a:r>
                <a:rPr lang="en-US" sz="1400" b="0" i="0" u="none" strike="noStrike" cap="none">
                  <a:ln>
                    <a:noFill/>
                  </a:ln>
                  <a:solidFill>
                    <a:schemeClr val="tx1"/>
                  </a:solidFill>
                  <a:latin typeface="Consolas"/>
                </a:rPr>
                <a:t>(“name”)</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call </a:t>
              </a:r>
              <a:r>
                <a:rPr lang="en-US" sz="1400" b="0" i="0" u="none" strike="noStrike" cap="none">
                  <a:ln>
                    <a:noFill/>
                  </a:ln>
                  <a:solidFill>
                    <a:schemeClr val="tx1"/>
                  </a:solidFill>
                  <a:latin typeface="Consolas"/>
                </a:rPr>
                <a:t>set_value</a:t>
              </a:r>
              <a:r>
                <a:rPr lang="en-US" sz="1400" b="0" i="0" u="none" strike="noStrike" cap="none">
                  <a:ln>
                    <a:noFill/>
                  </a:ln>
                  <a:solidFill>
                    <a:schemeClr val="tx1"/>
                  </a:solidFill>
                  <a:latin typeface="Consolas"/>
                </a:rPr>
                <a:t>(“name”)</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call </a:t>
              </a:r>
              <a:r>
                <a:rPr lang="en-US" sz="1400" b="0" i="0" u="none" strike="noStrike" cap="none">
                  <a:ln>
                    <a:noFill/>
                  </a:ln>
                  <a:solidFill>
                    <a:schemeClr val="tx1"/>
                  </a:solidFill>
                  <a:latin typeface="Consolas"/>
                </a:rPr>
                <a:t>set_value</a:t>
              </a:r>
              <a:r>
                <a:rPr lang="en-US" sz="1400" b="0" i="0" u="none" strike="noStrike" cap="none">
                  <a:ln>
                    <a:noFill/>
                  </a:ln>
                  <a:solidFill>
                    <a:schemeClr val="tx1"/>
                  </a:solidFill>
                  <a:latin typeface="Consolas"/>
                </a:rPr>
                <a:t>(</a:t>
              </a:r>
              <a:r>
                <a:rPr lang="en-US" sz="1400" b="0" i="0" u="none" strike="noStrike" cap="none">
                  <a:ln>
                    <a:noFill/>
                  </a:ln>
                  <a:solidFill>
                    <a:srgbClr val="666666"/>
                  </a:solidFill>
                  <a:latin typeface="Consolas"/>
                </a:rPr>
                <a:t>1</a:t>
              </a:r>
              <a:r>
                <a:rPr lang="en-US" sz="1400" b="0" i="0" u="none" strike="noStrike" cap="none">
                  <a:ln>
                    <a:noFill/>
                  </a:ln>
                  <a:solidFill>
                    <a:schemeClr val="tx1"/>
                  </a:solidFill>
                  <a:latin typeface="Consolas"/>
                </a:rPr>
                <a:t>)</a:t>
              </a:r>
              <a:endParaRPr/>
            </a:p>
            <a:p>
              <a:pPr marL="0" marR="0" lvl="0" indent="0" algn="l" defTabSz="914400">
                <a:lnSpc>
                  <a:spcPct val="100000"/>
                </a:lnSpc>
                <a:spcBef>
                  <a:spcPts val="0"/>
                </a:spcBef>
                <a:spcAft>
                  <a:spcPts val="0"/>
                </a:spcAft>
                <a:buClrTx/>
                <a:buSzTx/>
                <a:buFontTx/>
                <a:buNone/>
                <a:defRPr/>
              </a:pPr>
              <a:endParaRPr lang="en-US" sz="1400">
                <a:latin typeface="Consolas"/>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call </a:t>
              </a:r>
              <a:r>
                <a:rPr lang="en-US" sz="1400" b="0" i="0" u="none" strike="noStrike" cap="none">
                  <a:ln>
                    <a:noFill/>
                  </a:ln>
                  <a:solidFill>
                    <a:schemeClr val="tx1"/>
                  </a:solidFill>
                  <a:latin typeface="Consolas"/>
                </a:rPr>
                <a:t>set_flag_zero</a:t>
              </a:r>
              <a:r>
                <a:rPr lang="en-US" sz="1400" b="0" i="0" u="none" strike="noStrike" cap="none">
                  <a:ln>
                    <a:noFill/>
                  </a:ln>
                  <a:solidFill>
                    <a:schemeClr val="tx1"/>
                  </a:solidFill>
                  <a:latin typeface="Consolas"/>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call </a:t>
              </a:r>
              <a:r>
                <a:rPr lang="en-US" sz="1400" b="0" i="0" u="none" strike="noStrike" cap="none">
                  <a:ln>
                    <a:noFill/>
                  </a:ln>
                  <a:solidFill>
                    <a:schemeClr val="tx1"/>
                  </a:solidFill>
                  <a:latin typeface="Consolas"/>
                </a:rPr>
                <a:t>set_flag</a:t>
              </a:r>
              <a:r>
                <a:rPr lang="en-US" sz="1400" b="0" i="0" u="none" strike="noStrike" cap="none">
                  <a:ln>
                    <a:noFill/>
                  </a:ln>
                  <a:solidFill>
                    <a:schemeClr val="tx1"/>
                  </a:solidFill>
                  <a:latin typeface="Consolas"/>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call </a:t>
              </a:r>
              <a:r>
                <a:rPr lang="en-US" sz="1400" b="0" i="0" u="none" strike="noStrike" cap="none">
                  <a:ln>
                    <a:noFill/>
                  </a:ln>
                  <a:solidFill>
                    <a:schemeClr val="tx1"/>
                  </a:solidFill>
                  <a:latin typeface="Consolas"/>
                </a:rPr>
                <a:t>set_flag</a:t>
              </a:r>
              <a:r>
                <a:rPr lang="en-US" sz="1400" b="0" i="0" u="none" strike="noStrike" cap="none">
                  <a:ln>
                    <a:noFill/>
                  </a:ln>
                  <a:solidFill>
                    <a:schemeClr val="tx1"/>
                  </a:solidFill>
                  <a:latin typeface="Consolas"/>
                </a:rPr>
                <a:t>(</a:t>
              </a:r>
              <a:r>
                <a:rPr lang="en-US" sz="1400" b="0" i="0" u="none" strike="noStrike" cap="none">
                  <a:ln>
                    <a:noFill/>
                  </a:ln>
                  <a:solidFill>
                    <a:srgbClr val="666666"/>
                  </a:solidFill>
                  <a:latin typeface="Consolas"/>
                </a:rPr>
                <a:t>1</a:t>
              </a:r>
              <a:r>
                <a:rPr lang="en-US" sz="1400" b="0" i="0" u="none" strike="noStrike" cap="none">
                  <a:ln>
                    <a:noFill/>
                  </a:ln>
                  <a:solidFill>
                    <a:schemeClr val="tx1"/>
                  </a:solidFill>
                  <a:latin typeface="Consolas"/>
                </a:rPr>
                <a:t>) </a:t>
              </a:r>
              <a:endParaRPr/>
            </a:p>
          </p:txBody>
        </p:sp>
        <p:sp>
          <p:nvSpPr>
            <p:cNvPr id="12" name="TextBox 14" hidden="0"/>
            <p:cNvSpPr>
              <a:spLocks noAdjustHandles="0" noChangeArrowheads="0"/>
            </p:cNvSpPr>
            <p:nvPr isPhoto="0" userDrawn="0"/>
          </p:nvSpPr>
          <p:spPr bwMode="auto">
            <a:xfrm>
              <a:off x="5449857" y="1990739"/>
              <a:ext cx="1719253" cy="369332"/>
            </a:xfrm>
            <a:prstGeom prst="rect">
              <a:avLst/>
            </a:prstGeom>
            <a:solidFill>
              <a:schemeClr val="accent1"/>
            </a:solidFill>
          </p:spPr>
          <p:txBody>
            <a:bodyPr wrap="none" rtlCol="0">
              <a:spAutoFit/>
            </a:bodyPr>
            <a:lstStyle/>
            <a:p>
              <a:pPr>
                <a:defRPr/>
              </a:pPr>
              <a:r>
                <a:rPr lang="en-US">
                  <a:solidFill>
                    <a:schemeClr val="bg1"/>
                  </a:solidFill>
                </a:rPr>
                <a:t>Fortran example</a:t>
              </a:r>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2" hidden="0"/>
          <p:cNvSpPr>
            <a:spLocks noGrp="1"/>
          </p:cNvSpPr>
          <p:nvPr isPhoto="0" userDrawn="0">
            <p:ph type="title" hasCustomPrompt="0"/>
          </p:nvPr>
        </p:nvSpPr>
        <p:spPr bwMode="auto">
          <a:xfrm>
            <a:off x="457201" y="219509"/>
            <a:ext cx="8530683" cy="1008771"/>
          </a:xfrm>
        </p:spPr>
        <p:txBody>
          <a:bodyPr/>
          <a:lstStyle/>
          <a:p>
            <a:pPr>
              <a:defRPr/>
            </a:pPr>
            <a:r>
              <a:rPr lang="en-US"/>
              <a:t>Templates Must Be Instantiated to be Wrapped</a:t>
            </a:r>
            <a:br>
              <a:rPr lang="en-US"/>
            </a:br>
            <a:r>
              <a:rPr lang="en-US" sz="2400" b="0"/>
              <a:t>Function and Class Templates</a:t>
            </a:r>
            <a:endParaRPr/>
          </a:p>
        </p:txBody>
      </p:sp>
      <p:grpSp>
        <p:nvGrpSpPr>
          <p:cNvPr id="5" name="Group 9" hidden="0"/>
          <p:cNvGrpSpPr/>
          <p:nvPr isPhoto="0" userDrawn="0"/>
        </p:nvGrpSpPr>
        <p:grpSpPr bwMode="auto">
          <a:xfrm>
            <a:off x="457201" y="1416873"/>
            <a:ext cx="5524855" cy="2174364"/>
            <a:chOff x="457201" y="1292668"/>
            <a:chExt cx="5524855" cy="2174364"/>
          </a:xfrm>
        </p:grpSpPr>
        <p:sp>
          <p:nvSpPr>
            <p:cNvPr id="6" name="Rectangle 1" hidden="0"/>
            <p:cNvSpPr/>
            <p:nvPr isPhoto="0" userDrawn="0"/>
          </p:nvSpPr>
          <p:spPr bwMode="auto">
            <a:xfrm>
              <a:off x="457201" y="1651150"/>
              <a:ext cx="5524855" cy="1815882"/>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solidFill>
            </a:ln>
          </p:spPr>
          <p:txBody>
            <a:bodyPr wrap="square">
              <a:spAutoFit/>
            </a:bodyPr>
            <a:lstStyle/>
            <a:p>
              <a:pPr>
                <a:defRPr/>
              </a:pPr>
              <a:r>
                <a:rPr lang="en-US" sz="1400">
                  <a:latin typeface="Consolas"/>
                  <a:cs typeface="Courier New"/>
                </a:rPr>
                <a:t>- </a:t>
              </a:r>
              <a:r>
                <a:rPr lang="en-US" sz="1400">
                  <a:latin typeface="Consolas"/>
                  <a:cs typeface="Courier New"/>
                </a:rPr>
                <a:t>decl</a:t>
              </a:r>
              <a:r>
                <a:rPr lang="en-US" sz="1400">
                  <a:latin typeface="Consolas"/>
                  <a:cs typeface="Courier New"/>
                </a:rPr>
                <a:t>: template&lt;T,U&gt; void </a:t>
              </a:r>
              <a:r>
                <a:rPr lang="en-US" sz="1400">
                  <a:latin typeface="Consolas"/>
                  <a:cs typeface="Courier New"/>
                </a:rPr>
                <a:t>FunctionTU</a:t>
              </a:r>
              <a:r>
                <a:rPr lang="en-US" sz="1400">
                  <a:latin typeface="Consolas"/>
                  <a:cs typeface="Courier New"/>
                </a:rPr>
                <a:t>(T arg1, U arg2)</a:t>
              </a:r>
              <a:endParaRPr/>
            </a:p>
            <a:p>
              <a:pPr>
                <a:defRPr/>
              </a:pPr>
              <a:r>
                <a:rPr lang="en-US" sz="1400">
                  <a:latin typeface="Consolas"/>
                  <a:cs typeface="Courier New"/>
                </a:rPr>
                <a:t>  </a:t>
              </a:r>
              <a:r>
                <a:rPr lang="en-US" sz="1400">
                  <a:latin typeface="Consolas"/>
                  <a:cs typeface="Courier New"/>
                </a:rPr>
                <a:t>cxx_template</a:t>
              </a:r>
              <a:r>
                <a:rPr lang="en-US" sz="1400">
                  <a:latin typeface="Consolas"/>
                  <a:cs typeface="Courier New"/>
                </a:rPr>
                <a:t>:</a:t>
              </a:r>
              <a:endParaRPr/>
            </a:p>
            <a:p>
              <a:pPr>
                <a:defRPr/>
              </a:pPr>
              <a:r>
                <a:rPr lang="en-US" sz="1400">
                  <a:latin typeface="Consolas"/>
                  <a:cs typeface="Courier New"/>
                </a:rPr>
                <a:t>  - instantiation: &lt;int, long&gt;</a:t>
              </a:r>
              <a:endParaRPr/>
            </a:p>
            <a:p>
              <a:pPr>
                <a:defRPr/>
              </a:pPr>
              <a:r>
                <a:rPr lang="en-US" sz="1400">
                  <a:latin typeface="Consolas"/>
                  <a:cs typeface="Courier New"/>
                </a:rPr>
                <a:t>  - instantiation: &lt;float, double&gt;</a:t>
              </a:r>
              <a:endParaRPr/>
            </a:p>
            <a:p>
              <a:pPr marL="285750" indent="-285750">
                <a:buFontTx/>
                <a:buChar char="-"/>
                <a:defRPr/>
              </a:pPr>
              <a:r>
                <a:rPr lang="en-US" sz="1400">
                  <a:latin typeface="Consolas"/>
                  <a:cs typeface="Courier New"/>
                </a:rPr>
                <a:t>decl</a:t>
              </a:r>
              <a:r>
                <a:rPr lang="en-US" sz="1400">
                  <a:latin typeface="Consolas"/>
                  <a:cs typeface="Courier New"/>
                </a:rPr>
                <a:t>: template&lt;</a:t>
              </a:r>
              <a:r>
                <a:rPr lang="en-US" sz="1400">
                  <a:latin typeface="Consolas"/>
                  <a:cs typeface="Courier New"/>
                </a:rPr>
                <a:t>typename</a:t>
              </a:r>
              <a:r>
                <a:rPr lang="en-US" sz="1400">
                  <a:latin typeface="Consolas"/>
                  <a:cs typeface="Courier New"/>
                </a:rPr>
                <a:t> T&gt; class vector</a:t>
              </a:r>
              <a:endParaRPr/>
            </a:p>
            <a:p>
              <a:pPr>
                <a:defRPr/>
              </a:pPr>
              <a:r>
                <a:rPr lang="en-US" sz="1400">
                  <a:latin typeface="Consolas"/>
                  <a:cs typeface="Courier New"/>
                </a:rPr>
                <a:t>   </a:t>
              </a:r>
              <a:r>
                <a:rPr lang="en-US" sz="1400">
                  <a:latin typeface="Consolas"/>
                  <a:cs typeface="Courier New"/>
                </a:rPr>
                <a:t>cxx_template</a:t>
              </a:r>
              <a:r>
                <a:rPr lang="en-US" sz="1400">
                  <a:latin typeface="Consolas"/>
                  <a:cs typeface="Courier New"/>
                </a:rPr>
                <a:t>:</a:t>
              </a:r>
              <a:endParaRPr/>
            </a:p>
            <a:p>
              <a:pPr>
                <a:defRPr/>
              </a:pPr>
              <a:r>
                <a:rPr lang="en-US" sz="1400">
                  <a:latin typeface="Consolas"/>
                  <a:cs typeface="Courier New"/>
                </a:rPr>
                <a:t>   - instantiation: &lt;int&gt;</a:t>
              </a:r>
              <a:endParaRPr/>
            </a:p>
            <a:p>
              <a:pPr>
                <a:defRPr/>
              </a:pPr>
              <a:r>
                <a:rPr lang="en-US" sz="1400">
                  <a:latin typeface="Consolas"/>
                  <a:cs typeface="Courier New"/>
                </a:rPr>
                <a:t>   - instantiation: &lt;double&gt;</a:t>
              </a:r>
              <a:endParaRPr/>
            </a:p>
          </p:txBody>
        </p:sp>
        <p:sp>
          <p:nvSpPr>
            <p:cNvPr id="7" name="TextBox 7" hidden="0"/>
            <p:cNvSpPr>
              <a:spLocks noAdjustHandles="0" noChangeArrowheads="0"/>
            </p:cNvSpPr>
            <p:nvPr isPhoto="0" userDrawn="0"/>
          </p:nvSpPr>
          <p:spPr bwMode="auto">
            <a:xfrm>
              <a:off x="457201" y="1292668"/>
              <a:ext cx="707758" cy="369332"/>
            </a:xfrm>
            <a:prstGeom prst="rect">
              <a:avLst/>
            </a:prstGeom>
            <a:solidFill>
              <a:schemeClr val="accent1"/>
            </a:solidFill>
          </p:spPr>
          <p:txBody>
            <a:bodyPr wrap="none" rtlCol="0">
              <a:spAutoFit/>
            </a:bodyPr>
            <a:lstStyle/>
            <a:p>
              <a:pPr>
                <a:defRPr/>
              </a:pPr>
              <a:r>
                <a:rPr lang="en-US">
                  <a:solidFill>
                    <a:schemeClr val="bg1"/>
                  </a:solidFill>
                </a:rPr>
                <a:t>YAML</a:t>
              </a:r>
              <a:endParaRPr/>
            </a:p>
          </p:txBody>
        </p:sp>
      </p:grpSp>
      <p:grpSp>
        <p:nvGrpSpPr>
          <p:cNvPr id="8" name="Group 13" hidden="0"/>
          <p:cNvGrpSpPr/>
          <p:nvPr isPhoto="0" userDrawn="0"/>
        </p:nvGrpSpPr>
        <p:grpSpPr bwMode="auto">
          <a:xfrm>
            <a:off x="4580887" y="3949719"/>
            <a:ext cx="4458272" cy="1538883"/>
            <a:chOff x="640935" y="3820856"/>
            <a:chExt cx="4458272" cy="1538883"/>
          </a:xfrm>
        </p:grpSpPr>
        <p:sp>
          <p:nvSpPr>
            <p:cNvPr id="9" name="Rectangle 2" hidden="0"/>
            <p:cNvSpPr>
              <a:spLocks noChangeArrowheads="1"/>
            </p:cNvSpPr>
            <p:nvPr isPhoto="0" userDrawn="0"/>
          </p:nvSpPr>
          <p:spPr bwMode="auto">
            <a:xfrm>
              <a:off x="640935" y="4190188"/>
              <a:ext cx="4458272" cy="1169551"/>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tx2"/>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call </a:t>
              </a:r>
              <a:r>
                <a:rPr lang="en-US" sz="1400" b="0" i="0" u="none" strike="noStrike" cap="none">
                  <a:ln>
                    <a:noFill/>
                  </a:ln>
                  <a:solidFill>
                    <a:schemeClr val="tx1"/>
                  </a:solidFill>
                  <a:latin typeface="Consolas"/>
                </a:rPr>
                <a:t>function_tu</a:t>
              </a:r>
              <a:r>
                <a:rPr lang="en-US" sz="1400" b="0" i="0" u="none" strike="noStrike" cap="none">
                  <a:ln>
                    <a:noFill/>
                  </a:ln>
                  <a:solidFill>
                    <a:schemeClr val="tx1"/>
                  </a:solidFill>
                  <a:latin typeface="Consolas"/>
                </a:rPr>
                <a:t>(</a:t>
              </a:r>
              <a:r>
                <a:rPr lang="en-US" sz="1400" b="0" i="0" u="none" strike="noStrike" cap="none">
                  <a:ln>
                    <a:noFill/>
                  </a:ln>
                  <a:solidFill>
                    <a:srgbClr val="666666"/>
                  </a:solidFill>
                  <a:latin typeface="Consolas"/>
                </a:rPr>
                <a:t>1_C_INT</a:t>
              </a:r>
              <a:r>
                <a:rPr lang="en-US" sz="1400" b="0" i="0" u="none" strike="noStrike" cap="none">
                  <a:ln>
                    <a:noFill/>
                  </a:ln>
                  <a:solidFill>
                    <a:schemeClr val="tx1"/>
                  </a:solidFill>
                  <a:latin typeface="Consolas"/>
                </a:rPr>
                <a:t>, </a:t>
              </a:r>
              <a:r>
                <a:rPr lang="en-US" sz="1400" b="0" i="0" u="none" strike="noStrike" cap="none">
                  <a:ln>
                    <a:noFill/>
                  </a:ln>
                  <a:solidFill>
                    <a:srgbClr val="666666"/>
                  </a:solidFill>
                  <a:latin typeface="Consolas"/>
                </a:rPr>
                <a:t>2_C_LONG</a:t>
              </a:r>
              <a:r>
                <a:rPr lang="en-US" sz="1400" b="0" i="0" u="none" strike="noStrike" cap="none">
                  <a:ln>
                    <a:noFill/>
                  </a:ln>
                  <a:solidFill>
                    <a:schemeClr val="tx1"/>
                  </a:solidFill>
                  <a:latin typeface="Consolas"/>
                </a:rPr>
                <a:t>)</a:t>
              </a:r>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call </a:t>
              </a:r>
              <a:r>
                <a:rPr lang="en-US" sz="1400" b="0" i="0" u="none" strike="noStrike" cap="none">
                  <a:ln>
                    <a:noFill/>
                  </a:ln>
                  <a:solidFill>
                    <a:schemeClr val="tx1"/>
                  </a:solidFill>
                  <a:latin typeface="Consolas"/>
                </a:rPr>
                <a:t>function_tu</a:t>
              </a:r>
              <a:r>
                <a:rPr lang="en-US" sz="1400" b="0" i="0" u="none" strike="noStrike" cap="none">
                  <a:ln>
                    <a:noFill/>
                  </a:ln>
                  <a:solidFill>
                    <a:schemeClr val="tx1"/>
                  </a:solidFill>
                  <a:latin typeface="Consolas"/>
                </a:rPr>
                <a:t>(</a:t>
              </a:r>
              <a:r>
                <a:rPr lang="en-US" sz="1400" b="0" i="0" u="none" strike="noStrike" cap="none">
                  <a:ln>
                    <a:noFill/>
                  </a:ln>
                  <a:solidFill>
                    <a:srgbClr val="666666"/>
                  </a:solidFill>
                  <a:latin typeface="Consolas"/>
                </a:rPr>
                <a:t>1.2_C_FLOAT</a:t>
              </a:r>
              <a:r>
                <a:rPr lang="en-US" sz="1400" b="0" i="0" u="none" strike="noStrike" cap="none">
                  <a:ln>
                    <a:noFill/>
                  </a:ln>
                  <a:solidFill>
                    <a:schemeClr val="tx1"/>
                  </a:solidFill>
                  <a:latin typeface="Consolas"/>
                </a:rPr>
                <a:t>, </a:t>
              </a:r>
              <a:r>
                <a:rPr lang="en-US" sz="1400" b="0" i="0" u="none" strike="noStrike" cap="none">
                  <a:ln>
                    <a:noFill/>
                  </a:ln>
                  <a:solidFill>
                    <a:srgbClr val="666666"/>
                  </a:solidFill>
                  <a:latin typeface="Consolas"/>
                </a:rPr>
                <a:t>2.2_C_DOUBLE</a:t>
              </a:r>
              <a:r>
                <a:rPr lang="en-US" sz="1400" b="0" i="0" u="none" strike="noStrike" cap="none">
                  <a:ln>
                    <a:noFill/>
                  </a:ln>
                  <a:solidFill>
                    <a:schemeClr val="tx1"/>
                  </a:solidFill>
                  <a:latin typeface="Consolas"/>
                </a:rPr>
                <a:t>)</a:t>
              </a:r>
              <a:endParaRPr/>
            </a:p>
            <a:p>
              <a:pPr marL="0" marR="0" lvl="0" indent="0" algn="l" defTabSz="914400">
                <a:lnSpc>
                  <a:spcPct val="100000"/>
                </a:lnSpc>
                <a:spcBef>
                  <a:spcPts val="0"/>
                </a:spcBef>
                <a:spcAft>
                  <a:spcPts val="0"/>
                </a:spcAft>
                <a:buClrTx/>
                <a:buSzTx/>
                <a:buFontTx/>
                <a:buNone/>
                <a:defRPr/>
              </a:pPr>
              <a:endParaRPr lang="en-US" sz="1400">
                <a:latin typeface="Consolas"/>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rPr>
                <a:t>type</a:t>
              </a:r>
              <a:r>
                <a:rPr lang="en-US" sz="1400" b="0" i="0" u="none" strike="noStrike" cap="none">
                  <a:ln>
                    <a:noFill/>
                  </a:ln>
                  <a:solidFill>
                    <a:schemeClr val="tx1"/>
                  </a:solidFill>
                  <a:latin typeface="Consolas"/>
                </a:rPr>
                <a:t>(</a:t>
              </a:r>
              <a:r>
                <a:rPr lang="en-US" sz="1400" b="0" i="0" u="none" strike="noStrike" cap="none">
                  <a:ln>
                    <a:noFill/>
                  </a:ln>
                  <a:solidFill>
                    <a:schemeClr val="tx1"/>
                  </a:solidFill>
                  <a:latin typeface="Consolas"/>
                </a:rPr>
                <a:t>vector_double</a:t>
              </a:r>
              <a:r>
                <a:rPr lang="en-US" sz="1400" b="0" i="0" u="none" strike="noStrike" cap="none">
                  <a:ln>
                    <a:noFill/>
                  </a:ln>
                  <a:solidFill>
                    <a:schemeClr val="tx1"/>
                  </a:solidFill>
                  <a:latin typeface="Consolas"/>
                </a:rPr>
                <a:t>) v1</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rPr>
                <a:t>v1 </a:t>
              </a:r>
              <a:r>
                <a:rPr lang="en-US" sz="1400" b="0" i="0" u="none" strike="noStrike" cap="none">
                  <a:ln>
                    <a:noFill/>
                  </a:ln>
                  <a:solidFill>
                    <a:srgbClr val="666666"/>
                  </a:solidFill>
                  <a:latin typeface="Consolas"/>
                </a:rPr>
                <a:t>=</a:t>
              </a:r>
              <a:r>
                <a:rPr lang="en-US" sz="1400" b="0" i="0" u="none" strike="noStrike" cap="none">
                  <a:ln>
                    <a:noFill/>
                  </a:ln>
                  <a:solidFill>
                    <a:schemeClr val="tx1"/>
                  </a:solidFill>
                  <a:latin typeface="Consolas"/>
                </a:rPr>
                <a:t> </a:t>
              </a:r>
              <a:r>
                <a:rPr lang="en-US" sz="1400" b="0" i="0" u="none" strike="noStrike" cap="none">
                  <a:ln>
                    <a:noFill/>
                  </a:ln>
                  <a:solidFill>
                    <a:schemeClr val="tx1"/>
                  </a:solidFill>
                  <a:latin typeface="Consolas"/>
                </a:rPr>
                <a:t>vector_double</a:t>
              </a:r>
              <a:r>
                <a:rPr lang="en-US" sz="1400" b="0" i="0" u="none" strike="noStrike" cap="none">
                  <a:ln>
                    <a:noFill/>
                  </a:ln>
                  <a:solidFill>
                    <a:schemeClr val="tx1"/>
                  </a:solidFill>
                  <a:latin typeface="Consolas"/>
                </a:rPr>
                <a:t>() </a:t>
              </a:r>
              <a:endParaRPr/>
            </a:p>
          </p:txBody>
        </p:sp>
        <p:sp>
          <p:nvSpPr>
            <p:cNvPr id="10" name="TextBox 11" hidden="0"/>
            <p:cNvSpPr>
              <a:spLocks noAdjustHandles="0" noChangeArrowheads="0"/>
            </p:cNvSpPr>
            <p:nvPr isPhoto="0" userDrawn="0"/>
          </p:nvSpPr>
          <p:spPr bwMode="auto">
            <a:xfrm>
              <a:off x="640935" y="3820856"/>
              <a:ext cx="1719253" cy="369332"/>
            </a:xfrm>
            <a:prstGeom prst="rect">
              <a:avLst/>
            </a:prstGeom>
            <a:solidFill>
              <a:schemeClr val="tx2"/>
            </a:solidFill>
          </p:spPr>
          <p:txBody>
            <a:bodyPr wrap="none" rtlCol="0">
              <a:spAutoFit/>
            </a:bodyPr>
            <a:lstStyle/>
            <a:p>
              <a:pPr>
                <a:defRPr/>
              </a:pPr>
              <a:r>
                <a:rPr lang="en-US">
                  <a:solidFill>
                    <a:schemeClr val="bg1"/>
                  </a:solidFill>
                </a:rPr>
                <a:t>Fortran example</a:t>
              </a:r>
              <a:endParaRPr/>
            </a:p>
          </p:txBody>
        </p:sp>
      </p:grpSp>
      <p:sp>
        <p:nvSpPr>
          <p:cNvPr id="11" name="Content Placeholder 1" hidden="0"/>
          <p:cNvSpPr>
            <a:spLocks noGrp="1"/>
          </p:cNvSpPr>
          <p:nvPr isPhoto="0" userDrawn="0">
            <p:ph idx="1" hasCustomPrompt="0"/>
          </p:nvPr>
        </p:nvSpPr>
        <p:spPr bwMode="auto">
          <a:xfrm>
            <a:off x="457200" y="3949719"/>
            <a:ext cx="4029341" cy="1955425"/>
          </a:xfrm>
        </p:spPr>
        <p:txBody>
          <a:bodyPr/>
          <a:lstStyle/>
          <a:p>
            <a:pPr>
              <a:defRPr/>
            </a:pPr>
            <a:r>
              <a:rPr lang="en-US" sz="2000"/>
              <a:t>Generic interface created for functions</a:t>
            </a:r>
            <a:endParaRPr/>
          </a:p>
          <a:p>
            <a:pPr>
              <a:defRPr/>
            </a:pPr>
            <a:r>
              <a:rPr lang="en-US" sz="2000"/>
              <a:t>Derived type created for each class</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a:xfrm>
            <a:off x="457200" y="4334430"/>
            <a:ext cx="8229600" cy="1537131"/>
          </a:xfrm>
        </p:spPr>
        <p:txBody>
          <a:bodyPr/>
          <a:lstStyle/>
          <a:p>
            <a:pPr>
              <a:lnSpc>
                <a:spcPct val="80000"/>
              </a:lnSpc>
              <a:defRPr/>
            </a:pPr>
            <a:r>
              <a:rPr lang="en-US" sz="2200"/>
              <a:t>Delineated by splicer comments</a:t>
            </a:r>
            <a:endParaRPr sz="2200"/>
          </a:p>
          <a:p>
            <a:pPr>
              <a:lnSpc>
                <a:spcPct val="80000"/>
              </a:lnSpc>
              <a:defRPr/>
            </a:pPr>
            <a:r>
              <a:rPr lang="en-US" sz="2200"/>
              <a:t>Define replacement text in YAML file or additional input file</a:t>
            </a:r>
            <a:endParaRPr sz="2200"/>
          </a:p>
          <a:p>
            <a:pPr lvl="1">
              <a:lnSpc>
                <a:spcPct val="80000"/>
              </a:lnSpc>
              <a:defRPr/>
            </a:pPr>
            <a:r>
              <a:rPr lang="en-US" sz="1900"/>
              <a:t>Can be generated</a:t>
            </a:r>
            <a:endParaRPr sz="1900"/>
          </a:p>
          <a:p>
            <a:pPr>
              <a:lnSpc>
                <a:spcPct val="80000"/>
              </a:lnSpc>
              <a:defRPr/>
            </a:pPr>
            <a:r>
              <a:rPr lang="en-US" sz="2200"/>
              <a:t>Splicers for additional functions and interfaces</a:t>
            </a:r>
            <a:endParaRPr sz="2200"/>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Splicer provides customization</a:t>
            </a:r>
            <a:br>
              <a:rPr lang="en-US"/>
            </a:br>
            <a:r>
              <a:rPr lang="en-US" sz="2400" b="0"/>
              <a:t>Allow manual edits to be preserved</a:t>
            </a:r>
            <a:endParaRPr/>
          </a:p>
        </p:txBody>
      </p:sp>
      <p:sp>
        <p:nvSpPr>
          <p:cNvPr id="6"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Allows total customization</a:t>
            </a:r>
            <a:endParaRPr/>
          </a:p>
        </p:txBody>
      </p:sp>
      <p:grpSp>
        <p:nvGrpSpPr>
          <p:cNvPr id="7" name="Group 8" hidden="0"/>
          <p:cNvGrpSpPr/>
          <p:nvPr isPhoto="0" userDrawn="0"/>
        </p:nvGrpSpPr>
        <p:grpSpPr bwMode="auto">
          <a:xfrm>
            <a:off x="559750" y="1998732"/>
            <a:ext cx="4358886" cy="1600438"/>
            <a:chOff x="457200" y="1790180"/>
            <a:chExt cx="4358886" cy="1600438"/>
          </a:xfrm>
        </p:grpSpPr>
        <p:sp>
          <p:nvSpPr>
            <p:cNvPr id="8" name="Rectangle 2" hidden="0"/>
            <p:cNvSpPr>
              <a:spLocks noChangeArrowheads="1"/>
            </p:cNvSpPr>
            <p:nvPr isPhoto="0" userDrawn="0"/>
          </p:nvSpPr>
          <p:spPr bwMode="auto">
            <a:xfrm>
              <a:off x="457200" y="1790180"/>
              <a:ext cx="4358886" cy="1600438"/>
            </a:xfrm>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w="12700">
              <a:solidFill>
                <a:schemeClr val="accent1">
                  <a:lumMod val="75000"/>
                </a:schemeClr>
              </a:solidFill>
            </a:ln>
          </p:spPr>
          <p:txBody>
            <a:bodyPr vert="horz" wrap="none" lIns="91440" tIns="45720" rIns="91440" bIns="45720" numCol="1" anchor="ctr" anchorCtr="0" compatLnSpc="1">
              <a:prstTxWarp prst="textNoShape"/>
              <a:spAutoFit/>
            </a:bodyPr>
            <a:lstStyle/>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subroutine </a:t>
              </a:r>
              <a:r>
                <a:rPr lang="en-US" sz="1400" b="0" i="0" u="none" strike="noStrike" cap="none">
                  <a:ln>
                    <a:noFill/>
                  </a:ln>
                  <a:solidFill>
                    <a:schemeClr val="tx1"/>
                  </a:solidFill>
                  <a:latin typeface="Consolas"/>
                  <a:cs typeface="Courier New"/>
                </a:rPr>
                <a:t>set_name</a:t>
              </a:r>
              <a:r>
                <a:rPr lang="en-US" sz="1400" b="0" i="0" u="none" strike="noStrike" cap="none">
                  <a:ln>
                    <a:noFill/>
                  </a:ln>
                  <a:solidFill>
                    <a:schemeClr val="tx1"/>
                  </a:solidFill>
                  <a:latin typeface="Consolas"/>
                  <a:cs typeface="Courier New"/>
                </a:rPr>
                <a:t>(name)</a:t>
              </a:r>
              <a:endParaRPr/>
            </a:p>
            <a:p>
              <a:pPr marL="0" marR="0" lvl="0" indent="0" algn="l" defTabSz="914400">
                <a:lnSpc>
                  <a:spcPct val="100000"/>
                </a:lnSpc>
                <a:spcBef>
                  <a:spcPts val="0"/>
                </a:spcBef>
                <a:spcAft>
                  <a:spcPts val="0"/>
                </a:spcAft>
                <a:buClrTx/>
                <a:buSzTx/>
                <a:buFontTx/>
                <a:buNone/>
                <a:defRPr/>
              </a:pP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use </a:t>
              </a:r>
              <a:r>
                <a:rPr lang="en-US" sz="1400" b="0" i="0" u="none" strike="noStrike" cap="none">
                  <a:ln>
                    <a:noFill/>
                  </a:ln>
                  <a:solidFill>
                    <a:srgbClr val="008000"/>
                  </a:solidFill>
                  <a:latin typeface="Consolas"/>
                  <a:cs typeface="Courier New"/>
                </a:rPr>
                <a:t>iso_c_binding</a:t>
              </a:r>
              <a:r>
                <a:rPr lang="en-US" sz="1400" b="0" i="0" u="none" strike="noStrike" cap="none">
                  <a:ln>
                    <a:noFill/>
                  </a:ln>
                  <a:solidFill>
                    <a:schemeClr val="tx1"/>
                  </a:solidFill>
                  <a:latin typeface="Consolas"/>
                  <a:cs typeface="Courier New"/>
                </a:rPr>
                <a:t>, only : </a:t>
              </a:r>
              <a:r>
                <a:rPr lang="en-US" sz="1400" b="0" i="0" u="none" strike="noStrike" cap="none">
                  <a:ln>
                    <a:noFill/>
                  </a:ln>
                  <a:solidFill>
                    <a:srgbClr val="008000"/>
                  </a:solidFill>
                  <a:latin typeface="Consolas"/>
                  <a:cs typeface="Courier New"/>
                </a:rPr>
                <a:t>C_NULL_CHAR</a:t>
              </a:r>
              <a:endParaRPr/>
            </a:p>
            <a:p>
              <a:pPr marL="0" marR="0" lvl="0" indent="0" algn="l" defTabSz="914400">
                <a:lnSpc>
                  <a:spcPct val="100000"/>
                </a:lnSpc>
                <a:spcBef>
                  <a:spcPts val="0"/>
                </a:spcBef>
                <a:spcAft>
                  <a:spcPts val="0"/>
                </a:spcAft>
                <a:buClrTx/>
                <a:buSzTx/>
                <a:buFontTx/>
                <a:buNone/>
                <a:defRPr/>
              </a:pPr>
              <a:r>
                <a:rPr lang="en-US" sz="1400">
                  <a:solidFill>
                    <a:srgbClr val="008000"/>
                  </a:solidFill>
                  <a:latin typeface="Consolas"/>
                  <a:cs typeface="Courier New"/>
                </a:rPr>
                <a:t> </a:t>
              </a:r>
              <a:r>
                <a:rPr lang="en-US" sz="1400" b="0" i="0" u="none" strike="noStrike" cap="none">
                  <a:ln>
                    <a:noFill/>
                  </a:ln>
                  <a:solidFill>
                    <a:schemeClr val="tx1"/>
                  </a:solidFill>
                  <a:latin typeface="Consolas"/>
                  <a:cs typeface="Courier New"/>
                </a:rPr>
                <a:t> </a:t>
              </a:r>
              <a:r>
                <a:rPr lang="en-US" sz="1400" b="0" i="0" u="none" strike="noStrike" cap="none">
                  <a:ln>
                    <a:noFill/>
                  </a:ln>
                  <a:solidFill>
                    <a:srgbClr val="B00040"/>
                  </a:solidFill>
                  <a:latin typeface="Consolas"/>
                  <a:cs typeface="Courier New"/>
                </a:rPr>
                <a:t>character</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008000"/>
                  </a:solidFill>
                  <a:latin typeface="Consolas"/>
                  <a:cs typeface="Courier New"/>
                </a:rPr>
                <a:t>len</a:t>
              </a:r>
              <a:r>
                <a:rPr lang="en-US" sz="1400" b="0" i="0" u="none" strike="noStrike" cap="none">
                  <a:ln>
                    <a:noFill/>
                  </a:ln>
                  <a:solidFill>
                    <a:srgbClr val="666666"/>
                  </a:solidFill>
                  <a:latin typeface="Consolas"/>
                  <a:cs typeface="Courier New"/>
                </a:rPr>
                <a:t>=*</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intent</a:t>
              </a:r>
              <a:r>
                <a:rPr lang="en-US" sz="1400" b="0" i="0" u="none" strike="noStrike" cap="none">
                  <a:ln>
                    <a:noFill/>
                  </a:ln>
                  <a:solidFill>
                    <a:schemeClr val="tx1"/>
                  </a:solidFill>
                  <a:latin typeface="Consolas"/>
                  <a:cs typeface="Courier New"/>
                </a:rPr>
                <a:t>(IN) </a:t>
              </a:r>
              <a:r>
                <a:rPr lang="en-US" sz="1400" b="1" i="0" u="none" strike="noStrike" cap="none">
                  <a:ln>
                    <a:noFill/>
                  </a:ln>
                  <a:solidFill>
                    <a:srgbClr val="008000"/>
                  </a:solidFill>
                  <a:latin typeface="Consolas"/>
                  <a:cs typeface="Courier New"/>
                </a:rPr>
                <a:t>::</a:t>
              </a:r>
              <a:r>
                <a:rPr lang="en-US" sz="1400" b="0" i="0" u="none" strike="noStrike" cap="none">
                  <a:ln>
                    <a:noFill/>
                  </a:ln>
                  <a:solidFill>
                    <a:schemeClr val="tx1"/>
                  </a:solidFill>
                  <a:latin typeface="Consolas"/>
                  <a:cs typeface="Courier New"/>
                </a:rPr>
                <a:t> name</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1" u="none" strike="noStrike" cap="none">
                  <a:ln>
                    <a:noFill/>
                  </a:ln>
                  <a:solidFill>
                    <a:srgbClr val="408080"/>
                  </a:solidFill>
                  <a:latin typeface="Consolas"/>
                  <a:cs typeface="Courier New"/>
                </a:rPr>
                <a:t>! splicer begin </a:t>
              </a:r>
              <a:r>
                <a:rPr lang="en-US" sz="1400" b="0" i="1" u="none" strike="noStrike" cap="none">
                  <a:ln>
                    <a:noFill/>
                  </a:ln>
                  <a:solidFill>
                    <a:srgbClr val="408080"/>
                  </a:solidFill>
                  <a:latin typeface="Consolas"/>
                  <a:cs typeface="Courier New"/>
                </a:rPr>
                <a:t>function.set_name</a:t>
              </a:r>
              <a:endParaRPr lang="en-US" sz="1400" b="0" i="1" u="none" strike="noStrike" cap="none">
                <a:ln>
                  <a:noFill/>
                </a:ln>
                <a:solidFill>
                  <a:srgbClr val="408080"/>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i="1">
                  <a:solidFill>
                    <a:srgbClr val="408080"/>
                  </a:solidFill>
                  <a:latin typeface="Consolas"/>
                  <a:cs typeface="Courier New"/>
                </a:rPr>
                <a:t> </a:t>
              </a:r>
              <a:r>
                <a:rPr lang="en-US" sz="1400" b="0" i="0" u="none" strike="noStrike" cap="none">
                  <a:ln>
                    <a:noFill/>
                  </a:ln>
                  <a:solidFill>
                    <a:schemeClr val="tx1"/>
                  </a:solidFill>
                  <a:latin typeface="Consolas"/>
                  <a:cs typeface="Courier New"/>
                </a:rPr>
                <a:t> </a:t>
              </a:r>
              <a:r>
                <a:rPr lang="en-US" sz="1400" b="1" i="0" u="none" strike="noStrike" cap="none">
                  <a:ln>
                    <a:noFill/>
                  </a:ln>
                  <a:solidFill>
                    <a:srgbClr val="008000"/>
                  </a:solidFill>
                  <a:latin typeface="Consolas"/>
                  <a:cs typeface="Courier New"/>
                </a:rPr>
                <a:t>call </a:t>
              </a:r>
              <a:r>
                <a:rPr lang="en-US" sz="1400" b="0" i="0" u="none" strike="noStrike" cap="none">
                  <a:ln>
                    <a:noFill/>
                  </a:ln>
                  <a:solidFill>
                    <a:schemeClr val="tx1"/>
                  </a:solidFill>
                  <a:latin typeface="Consolas"/>
                  <a:cs typeface="Courier New"/>
                </a:rPr>
                <a:t>c_set_name</a:t>
              </a:r>
              <a:r>
                <a:rPr lang="en-US" sz="1400" b="0" i="0" u="none" strike="noStrike" cap="none">
                  <a:ln>
                    <a:noFill/>
                  </a:ln>
                  <a:solidFill>
                    <a:schemeClr val="tx1"/>
                  </a:solidFill>
                  <a:latin typeface="Consolas"/>
                  <a:cs typeface="Courier New"/>
                </a:rPr>
                <a:t>(</a:t>
              </a:r>
              <a:r>
                <a:rPr lang="en-US" sz="1400" b="0" i="0" u="none" strike="noStrike" cap="none">
                  <a:ln>
                    <a:noFill/>
                  </a:ln>
                  <a:solidFill>
                    <a:srgbClr val="008000"/>
                  </a:solidFill>
                  <a:latin typeface="Consolas"/>
                  <a:cs typeface="Courier New"/>
                </a:rPr>
                <a:t>trim</a:t>
              </a:r>
              <a:r>
                <a:rPr lang="en-US" sz="1400" b="0" i="0" u="none" strike="noStrike" cap="none">
                  <a:ln>
                    <a:noFill/>
                  </a:ln>
                  <a:solidFill>
                    <a:schemeClr val="tx1"/>
                  </a:solidFill>
                  <a:latin typeface="Consolas"/>
                  <a:cs typeface="Courier New"/>
                </a:rPr>
                <a:t>(name)</a:t>
              </a:r>
              <a:r>
                <a:rPr lang="en-US" sz="1400" b="0" i="0" u="none" strike="noStrike" cap="none">
                  <a:ln>
                    <a:noFill/>
                  </a:ln>
                  <a:solidFill>
                    <a:srgbClr val="666666"/>
                  </a:solidFill>
                  <a:latin typeface="Consolas"/>
                  <a:cs typeface="Courier New"/>
                </a:rPr>
                <a:t>//</a:t>
              </a:r>
              <a:r>
                <a:rPr lang="en-US" sz="1400" b="0" i="0" u="none" strike="noStrike" cap="none">
                  <a:ln>
                    <a:noFill/>
                  </a:ln>
                  <a:solidFill>
                    <a:srgbClr val="008000"/>
                  </a:solidFill>
                  <a:latin typeface="Consolas"/>
                  <a:cs typeface="Courier New"/>
                </a:rPr>
                <a:t>C_NULL_CHAR</a:t>
              </a:r>
              <a:r>
                <a:rPr lang="en-US" sz="1400" b="0" i="0" u="none" strike="noStrike" cap="none">
                  <a:ln>
                    <a:noFill/>
                  </a:ln>
                  <a:solidFill>
                    <a:schemeClr val="tx1"/>
                  </a:solidFill>
                  <a:latin typeface="Consolas"/>
                  <a:cs typeface="Courier New"/>
                </a:rPr>
                <a:t>)</a:t>
              </a:r>
              <a:endParaRPr/>
            </a:p>
            <a:p>
              <a:pPr marL="0" marR="0" lvl="0" indent="0" algn="l" defTabSz="914400">
                <a:lnSpc>
                  <a:spcPct val="100000"/>
                </a:lnSpc>
                <a:spcBef>
                  <a:spcPts val="0"/>
                </a:spcBef>
                <a:spcAft>
                  <a:spcPts val="0"/>
                </a:spcAft>
                <a:buClrTx/>
                <a:buSzTx/>
                <a:buFontTx/>
                <a:buNone/>
                <a:defRPr/>
              </a:pPr>
              <a:r>
                <a:rPr lang="en-US" sz="1400">
                  <a:latin typeface="Consolas"/>
                  <a:cs typeface="Courier New"/>
                </a:rPr>
                <a:t> </a:t>
              </a:r>
              <a:r>
                <a:rPr lang="en-US" sz="1400" b="0" i="0" u="none" strike="noStrike" cap="none">
                  <a:ln>
                    <a:noFill/>
                  </a:ln>
                  <a:solidFill>
                    <a:schemeClr val="tx1"/>
                  </a:solidFill>
                  <a:latin typeface="Consolas"/>
                  <a:cs typeface="Courier New"/>
                </a:rPr>
                <a:t> </a:t>
              </a:r>
              <a:r>
                <a:rPr lang="en-US" sz="1400" b="0" i="1" u="none" strike="noStrike" cap="none">
                  <a:ln>
                    <a:noFill/>
                  </a:ln>
                  <a:solidFill>
                    <a:srgbClr val="408080"/>
                  </a:solidFill>
                  <a:latin typeface="Consolas"/>
                  <a:cs typeface="Courier New"/>
                </a:rPr>
                <a:t>! splicer end </a:t>
              </a:r>
              <a:r>
                <a:rPr lang="en-US" sz="1400" b="0" i="1" u="none" strike="noStrike" cap="none">
                  <a:ln>
                    <a:noFill/>
                  </a:ln>
                  <a:solidFill>
                    <a:srgbClr val="408080"/>
                  </a:solidFill>
                  <a:latin typeface="Consolas"/>
                  <a:cs typeface="Courier New"/>
                </a:rPr>
                <a:t>function.set_name</a:t>
              </a:r>
              <a:endParaRPr lang="en-US" sz="1400" b="0" i="1" u="none" strike="noStrike" cap="none">
                <a:ln>
                  <a:noFill/>
                </a:ln>
                <a:solidFill>
                  <a:srgbClr val="408080"/>
                </a:solidFill>
                <a:latin typeface="Consolas"/>
                <a:cs typeface="Courier New"/>
              </a:endParaRPr>
            </a:p>
            <a:p>
              <a:pPr marL="0" marR="0" lvl="0" indent="0" algn="l" defTabSz="914400">
                <a:lnSpc>
                  <a:spcPct val="100000"/>
                </a:lnSpc>
                <a:spcBef>
                  <a:spcPts val="0"/>
                </a:spcBef>
                <a:spcAft>
                  <a:spcPts val="0"/>
                </a:spcAft>
                <a:buClrTx/>
                <a:buSzTx/>
                <a:buFontTx/>
                <a:buNone/>
                <a:defRPr/>
              </a:pPr>
              <a:r>
                <a:rPr lang="en-US" sz="1400" b="1" i="0" u="none" strike="noStrike" cap="none">
                  <a:ln>
                    <a:noFill/>
                  </a:ln>
                  <a:solidFill>
                    <a:srgbClr val="008000"/>
                  </a:solidFill>
                  <a:latin typeface="Consolas"/>
                  <a:cs typeface="Courier New"/>
                </a:rPr>
                <a:t>end subroutine </a:t>
              </a:r>
              <a:r>
                <a:rPr lang="en-US" sz="1400" b="0" i="0" u="none" strike="noStrike" cap="none">
                  <a:ln>
                    <a:noFill/>
                  </a:ln>
                  <a:solidFill>
                    <a:schemeClr val="tx1"/>
                  </a:solidFill>
                  <a:latin typeface="Consolas"/>
                  <a:cs typeface="Courier New"/>
                </a:rPr>
                <a:t>set_name</a:t>
              </a:r>
              <a:r>
                <a:rPr lang="en-US" sz="1400" b="0" i="0" u="none" strike="noStrike" cap="none">
                  <a:ln>
                    <a:noFill/>
                  </a:ln>
                  <a:solidFill>
                    <a:schemeClr val="tx1"/>
                  </a:solidFill>
                  <a:latin typeface="Consolas"/>
                  <a:cs typeface="Courier New"/>
                </a:rPr>
                <a:t> </a:t>
              </a:r>
              <a:endParaRPr/>
            </a:p>
          </p:txBody>
        </p:sp>
        <p:sp>
          <p:nvSpPr>
            <p:cNvPr id="9" name="Rectangle 7" hidden="0"/>
            <p:cNvSpPr/>
            <p:nvPr isPhoto="0" userDrawn="0"/>
          </p:nvSpPr>
          <p:spPr bwMode="auto">
            <a:xfrm>
              <a:off x="693200" y="2478279"/>
              <a:ext cx="4041169" cy="675119"/>
            </a:xfrm>
            <a:prstGeom prst="rect">
              <a:avLst/>
            </a:prstGeom>
            <a:noFill/>
            <a:ln w="25400">
              <a:solidFill>
                <a:schemeClr val="accent2"/>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endParaRPr lang="en-US" sz="1600">
                <a:solidFill>
                  <a:srgbClr val="000000"/>
                </a:solidFill>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p:txBody>
          <a:bodyPr/>
          <a:lstStyle/>
          <a:p>
            <a:pPr>
              <a:defRPr/>
            </a:pPr>
            <a:r>
              <a:rPr lang="en-US"/>
              <a:t>Creates Fortran idiomatic API</a:t>
            </a:r>
            <a:endParaRPr/>
          </a:p>
          <a:p>
            <a:pPr>
              <a:defRPr/>
            </a:pPr>
            <a:r>
              <a:rPr lang="en-US"/>
              <a:t>Creates a portable source</a:t>
            </a:r>
            <a:endParaRPr/>
          </a:p>
          <a:p>
            <a:pPr lvl="1">
              <a:defRPr/>
            </a:pPr>
            <a:r>
              <a:rPr lang="en-US"/>
              <a:t>Fortran 2003</a:t>
            </a:r>
            <a:endParaRPr/>
          </a:p>
          <a:p>
            <a:pPr>
              <a:defRPr/>
            </a:pPr>
            <a:r>
              <a:rPr lang="en-US"/>
              <a:t>Creates user readable source</a:t>
            </a:r>
            <a:endParaRPr/>
          </a:p>
          <a:p>
            <a:pPr>
              <a:defRPr/>
            </a:pPr>
            <a:r>
              <a:rPr lang="en-US"/>
              <a:t>Easier to maintain interface</a:t>
            </a:r>
            <a:endParaRPr/>
          </a:p>
          <a:p>
            <a:pPr lvl="1">
              <a:defRPr/>
            </a:pPr>
            <a:r>
              <a:rPr lang="en-US"/>
              <a:t>Changing YAML can change Interface, Fortran wrapper, C wrapper</a:t>
            </a:r>
            <a:endParaRPr/>
          </a:p>
          <a:p>
            <a:pPr>
              <a:defRPr/>
            </a:pPr>
            <a:r>
              <a:rPr lang="en-US"/>
              <a:t>Nothing existed at the time</a:t>
            </a:r>
            <a:endParaRPr/>
          </a:p>
          <a:p>
            <a:pPr lvl="1">
              <a:defRPr/>
            </a:pPr>
            <a:r>
              <a:rPr lang="en-US"/>
              <a:t>SWIG 4 fork at https://github.com/swig-fortran/swig</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Shroud Gives Fortran Access to C++ Libraries</a:t>
            </a:r>
            <a:endParaRPr lang="en-US" sz="2400" b="0"/>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a:xfrm>
            <a:off x="457198" y="-302004"/>
            <a:ext cx="9282419" cy="6437174"/>
          </a:xfrm>
        </p:spPr>
        <p:txBody>
          <a:bodyPr/>
          <a:lstStyle/>
          <a:p>
            <a:pPr marL="57150" indent="0">
              <a:buNone/>
              <a:defRPr/>
            </a:pPr>
            <a:endParaRPr lang="en-US" sz="9600"/>
          </a:p>
          <a:p>
            <a:pPr>
              <a:defRPr/>
            </a:pPr>
            <a:r>
              <a:rPr lang="en-US"/>
              <a:t>LLNL is a U.S. Department of Energy Research Laboratory</a:t>
            </a:r>
            <a:endParaRPr/>
          </a:p>
          <a:p>
            <a:pPr lvl="1">
              <a:defRPr/>
            </a:pPr>
            <a:r>
              <a:rPr lang="en-US"/>
              <a:t>Founded 1952</a:t>
            </a:r>
            <a:endParaRPr/>
          </a:p>
          <a:p>
            <a:pPr lvl="1">
              <a:defRPr/>
            </a:pPr>
            <a:r>
              <a:rPr lang="en-US"/>
              <a:t>Leader in High Performance Computing</a:t>
            </a:r>
            <a:endParaRPr/>
          </a:p>
          <a:p>
            <a:pPr>
              <a:defRPr/>
            </a:pPr>
            <a:r>
              <a:rPr lang="en-US"/>
              <a:t>Fortran has a long history at Livermore</a:t>
            </a:r>
            <a:endParaRPr/>
          </a:p>
          <a:p>
            <a:pPr lvl="1">
              <a:defRPr/>
            </a:pPr>
            <a:r>
              <a:rPr lang="en-US"/>
              <a:t>Worked on original Fortran compiler with John Backus </a:t>
            </a:r>
            <a:r>
              <a:rPr lang="en-US" sz="1000"/>
              <a:t>[1]</a:t>
            </a:r>
            <a:endParaRPr/>
          </a:p>
          <a:p>
            <a:pPr>
              <a:defRPr/>
            </a:pPr>
            <a:r>
              <a:rPr lang="en-US"/>
              <a:t>C++ is now the predominant language at LLNL</a:t>
            </a:r>
            <a:endParaRPr/>
          </a:p>
          <a:p>
            <a:pPr>
              <a:defRPr/>
            </a:pPr>
            <a:r>
              <a:rPr lang="en-US"/>
              <a:t>C++ libraries are being used by Fortran codes</a:t>
            </a:r>
            <a:endParaRPr/>
          </a:p>
          <a:p>
            <a:pPr>
              <a:defRPr/>
            </a:pPr>
            <a:r>
              <a:rPr lang="en-US"/>
              <a:t>Started CS toolkit in C++ in 2015, Axom</a:t>
            </a:r>
            <a:endParaRPr/>
          </a:p>
          <a:p>
            <a:pPr lvl="1">
              <a:defRPr/>
            </a:pPr>
            <a:r>
              <a:rPr lang="en-US"/>
              <a:t>Share functionality among codes: datastore, meshing, logging, ...</a:t>
            </a:r>
            <a:endParaRPr/>
          </a:p>
          <a:p>
            <a:pPr lvl="1">
              <a:defRPr/>
            </a:pPr>
            <a:r>
              <a:rPr lang="en-US"/>
              <a:t>Requirements included a Fortran API</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Code development at Lawrence Livermore</a:t>
            </a:r>
            <a:endParaRPr lang="en-US" sz="2400" b="0"/>
          </a:p>
        </p:txBody>
      </p:sp>
      <p:sp>
        <p:nvSpPr>
          <p:cNvPr id="6"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Shroud arose out of the Computer Science Toolkit</a:t>
            </a:r>
            <a:endParaRPr/>
          </a:p>
        </p:txBody>
      </p:sp>
      <p:sp>
        <p:nvSpPr>
          <p:cNvPr id="7" name="TextBox 2" hidden="0"/>
          <p:cNvSpPr>
            <a:spLocks noAdjustHandles="0" noChangeArrowheads="0"/>
          </p:cNvSpPr>
          <p:nvPr isPhoto="0" userDrawn="0"/>
        </p:nvSpPr>
        <p:spPr bwMode="auto">
          <a:xfrm>
            <a:off x="457198" y="5737624"/>
            <a:ext cx="8041592" cy="246221"/>
          </a:xfrm>
          <a:prstGeom prst="rect">
            <a:avLst/>
          </a:prstGeom>
          <a:noFill/>
        </p:spPr>
        <p:txBody>
          <a:bodyPr wrap="square" rtlCol="0">
            <a:spAutoFit/>
          </a:bodyPr>
          <a:lstStyle/>
          <a:p>
            <a:pPr>
              <a:defRPr/>
            </a:pPr>
            <a:r>
              <a:rPr lang="en-US" sz="1000"/>
              <a:t>[1] https://computing.llnl.gov/projects/co-design/lokke_345372.pdf</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p:txBody>
          <a:bodyPr/>
          <a:lstStyle/>
          <a:p>
            <a:pPr>
              <a:defRPr/>
            </a:pPr>
            <a:r>
              <a:rPr lang="en-US"/>
              <a:t>The YAML input file can also be used to generate Python</a:t>
            </a:r>
            <a:endParaRPr/>
          </a:p>
          <a:p>
            <a:pPr lvl="1">
              <a:defRPr/>
            </a:pPr>
            <a:r>
              <a:rPr lang="en-US"/>
              <a:t>Attribute provide similar guidance for Python wrapper</a:t>
            </a:r>
            <a:endParaRPr/>
          </a:p>
          <a:p>
            <a:pPr>
              <a:defRPr/>
            </a:pPr>
            <a:r>
              <a:rPr lang="en-US"/>
              <a:t>Python wrapper is “free” (or low cost)</a:t>
            </a:r>
            <a:endParaRPr/>
          </a:p>
          <a:p>
            <a:pPr>
              <a:defRPr/>
            </a:pPr>
            <a:r>
              <a:rPr lang="en-US"/>
              <a:t>Python wrapping is a very crowded field</a:t>
            </a:r>
            <a:endParaRPr/>
          </a:p>
          <a:p>
            <a:pPr lvl="1">
              <a:defRPr/>
            </a:pPr>
            <a:r>
              <a:rPr lang="en-US"/>
              <a:t>NumPy support for rank/dimension attributes</a:t>
            </a:r>
            <a:endParaRPr/>
          </a:p>
          <a:p>
            <a:pPr lvl="1">
              <a:defRPr/>
            </a:pPr>
            <a:r>
              <a:rPr lang="en-US"/>
              <a:t>PyCapsule</a:t>
            </a:r>
            <a:r>
              <a:rPr lang="en-US"/>
              <a:t> used as base class for NumPy for memory management</a:t>
            </a:r>
            <a:endParaRPr/>
          </a:p>
          <a:p>
            <a:pPr lvl="1">
              <a:defRPr/>
            </a:pPr>
            <a:r>
              <a:rPr lang="en-US"/>
              <a:t>Option to use list for arrays (array module)</a:t>
            </a:r>
            <a:endParaRPr/>
          </a:p>
          <a:p>
            <a:pPr lvl="1">
              <a:defRPr/>
            </a:pPr>
            <a:r>
              <a:rPr lang="en-US"/>
              <a:t>Creates extension type for classes</a:t>
            </a:r>
            <a:endParaRPr/>
          </a:p>
          <a:p>
            <a:pPr lvl="1">
              <a:defRPr/>
            </a:pPr>
            <a:r>
              <a:rPr lang="en-US"/>
              <a:t>Readable source</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Fortran and Python Have Similarities</a:t>
            </a:r>
            <a:br>
              <a:rPr lang="en-US"/>
            </a:br>
            <a:r>
              <a:rPr lang="en-US" sz="2400" b="0"/>
              <a:t>when creating wrappers</a:t>
            </a:r>
            <a:endParaRPr/>
          </a:p>
        </p:txBody>
      </p:sp>
      <p:sp>
        <p:nvSpPr>
          <p:cNvPr id="6"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Two wrappers for one</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p:txBody>
          <a:bodyPr/>
          <a:lstStyle/>
          <a:p>
            <a:pPr>
              <a:defRPr/>
            </a:pPr>
            <a:r>
              <a:rPr lang="en-US"/>
              <a:t>BSD-3-clause license</a:t>
            </a:r>
            <a:endParaRPr/>
          </a:p>
          <a:p>
            <a:pPr>
              <a:defRPr/>
            </a:pPr>
            <a:r>
              <a:rPr lang="en-US"/>
              <a:t>software.llnl.gov</a:t>
            </a:r>
            <a:endParaRPr/>
          </a:p>
          <a:p>
            <a:pPr>
              <a:defRPr/>
            </a:pPr>
            <a:r>
              <a:rPr lang="en-US"/>
              <a:t>github.com/LLNL/shroud</a:t>
            </a:r>
            <a:endParaRPr/>
          </a:p>
          <a:p>
            <a:pPr>
              <a:defRPr/>
            </a:pPr>
            <a:r>
              <a:rPr lang="en-US"/>
              <a:t>pypi</a:t>
            </a:r>
            <a:r>
              <a:rPr lang="en-US"/>
              <a:t> </a:t>
            </a:r>
            <a:r>
              <a:rPr lang="en-US"/>
              <a:t>llnl</a:t>
            </a:r>
            <a:r>
              <a:rPr lang="en-US"/>
              <a:t>-shroud</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Availability</a:t>
            </a:r>
            <a:endParaRPr lang="en-US" sz="2400" b="0"/>
          </a:p>
        </p:txBody>
      </p:sp>
      <p:pic>
        <p:nvPicPr>
          <p:cNvPr id="6" name="Picture 3" hidden="0"/>
          <p:cNvPicPr>
            <a:picLocks noChangeAspect="1"/>
          </p:cNvPicPr>
          <p:nvPr isPhoto="0" userDrawn="0"/>
        </p:nvPicPr>
        <p:blipFill>
          <a:blip r:embed="rId2"/>
          <a:stretch/>
        </p:blipFill>
        <p:spPr bwMode="auto">
          <a:xfrm>
            <a:off x="5072963" y="1351189"/>
            <a:ext cx="3613836" cy="3649617"/>
          </a:xfrm>
          <a:prstGeom prst="rect">
            <a:avLst/>
          </a:prstGeom>
        </p:spPr>
      </p:pic>
      <p:sp>
        <p:nvSpPr>
          <p:cNvPr id="7" name="Rectangle 6" hidden="0"/>
          <p:cNvSpPr/>
          <p:nvPr isPhoto="0" userDrawn="0"/>
        </p:nvSpPr>
        <p:spPr bwMode="auto">
          <a:xfrm>
            <a:off x="4814037" y="5185825"/>
            <a:ext cx="4173847" cy="307777"/>
          </a:xfrm>
          <a:prstGeom prst="rect">
            <a:avLst/>
          </a:prstGeom>
        </p:spPr>
        <p:txBody>
          <a:bodyPr wrap="square">
            <a:spAutoFit/>
          </a:bodyPr>
          <a:lstStyle/>
          <a:p>
            <a:pPr>
              <a:defRPr/>
            </a:pPr>
            <a:r>
              <a:rPr lang="en-US" sz="1400"/>
              <a:t>source: </a:t>
            </a:r>
            <a:r>
              <a:rPr lang="en-US" sz="1400"/>
              <a:t>xkcd</a:t>
            </a:r>
            <a:r>
              <a:rPr lang="en-US" sz="1400"/>
              <a:t>: Automation (from http://xkcd.com/1319)</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Rectangle 1" hidden="0"/>
          <p:cNvSpPr/>
          <p:nvPr isPhoto="0" userDrawn="0"/>
        </p:nvSpPr>
        <p:spPr bwMode="auto">
          <a:xfrm>
            <a:off x="4572000" y="4527171"/>
            <a:ext cx="4399351" cy="1569660"/>
          </a:xfrm>
          <a:prstGeom prst="rect">
            <a:avLst/>
          </a:prstGeom>
        </p:spPr>
        <p:txBody>
          <a:bodyPr wrap="square" anchor="b" anchorCtr="0">
            <a:spAutoFit/>
          </a:bodyPr>
          <a:lstStyle/>
          <a:p>
            <a:pPr>
              <a:defRPr/>
            </a:pPr>
            <a:r>
              <a:rPr lang="en-US" sz="800" b="1">
                <a:solidFill>
                  <a:schemeClr val="bg1"/>
                </a:solidFill>
              </a:rPr>
              <a:t>Disclaimer</a:t>
            </a:r>
            <a:endParaRPr/>
          </a:p>
          <a:p>
            <a:pPr>
              <a:defRPr/>
            </a:pPr>
            <a:r>
              <a:rPr lang="en-US" sz="800">
                <a:solidFill>
                  <a:schemeClr val="bg1"/>
                </a:solidFill>
              </a:rPr>
              <a:t>This document was prepared as an account of work sponsored by an agency of the United States government. Neither the United States government nor Lawrence Livermore National Security, LLC, nor any of their employees makes any warranty, expressed or implied, or assumes any legal liability or responsibility for the accuracy, completeness, or usefulness of any information, apparatus, product, or process disclosed, or represents that its use would not infringe privately owned rights. Reference herein to any specific commercial product, process, or service by trade name, trademark, manufacturer, or otherwise does not necessarily constitute or imply its endorsement, recommendation, or favoring by the United States government or Lawrence Livermore National Security, LLC. The views and opinions of authors expressed herein do not necessarily state or reflect those of the United States government or Lawrence Livermore National Security, LLC, and shall not be used for advertising or product endorsement purposes.</a:t>
            </a:r>
            <a:endParaRPr lang="en-US" sz="1050" b="0" i="0">
              <a:solidFill>
                <a:schemeClr val="bg1"/>
              </a:solidFill>
              <a:latin typeface="Open Sans"/>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a:xfrm>
            <a:off x="457200" y="1446288"/>
            <a:ext cx="8229600" cy="4906889"/>
          </a:xfrm>
        </p:spPr>
        <p:txBody>
          <a:bodyPr/>
          <a:lstStyle/>
          <a:p>
            <a:pPr>
              <a:defRPr/>
            </a:pPr>
            <a:r>
              <a:rPr lang="en-US"/>
              <a:t>LRLTRAN at LLNL (1967)  </a:t>
            </a:r>
            <a:r>
              <a:rPr lang="en-US" sz="2000"/>
              <a:t>C was 1972</a:t>
            </a:r>
            <a:endParaRPr/>
          </a:p>
          <a:p>
            <a:pPr lvl="1">
              <a:defRPr/>
            </a:pPr>
            <a:r>
              <a:rPr lang="en-US"/>
              <a:t>Dynamic memory using integer pointers, a.k.a. Cray pointers</a:t>
            </a:r>
            <a:endParaRPr/>
          </a:p>
          <a:p>
            <a:pPr lvl="1">
              <a:defRPr/>
            </a:pPr>
            <a:r>
              <a:rPr lang="en-US">
                <a:latin typeface="Courier New"/>
                <a:cs typeface="Courier New"/>
              </a:rPr>
              <a:t>pointer (</a:t>
            </a:r>
            <a:r>
              <a:rPr lang="en-US">
                <a:latin typeface="Courier New"/>
                <a:cs typeface="Courier New"/>
              </a:rPr>
              <a:t>iparray</a:t>
            </a:r>
            <a:r>
              <a:rPr lang="en-US">
                <a:latin typeface="Courier New"/>
                <a:cs typeface="Courier New"/>
              </a:rPr>
              <a:t>, array(*))</a:t>
            </a:r>
            <a:endParaRPr/>
          </a:p>
          <a:p>
            <a:pPr>
              <a:defRPr/>
            </a:pPr>
            <a:r>
              <a:rPr lang="en-US"/>
              <a:t>Fortran 90</a:t>
            </a:r>
            <a:endParaRPr/>
          </a:p>
          <a:p>
            <a:pPr lvl="1">
              <a:defRPr/>
            </a:pPr>
            <a:r>
              <a:rPr lang="en-US">
                <a:latin typeface="Courier New"/>
                <a:cs typeface="Courier New"/>
              </a:rPr>
              <a:t>ALLOCATABLE</a:t>
            </a:r>
            <a:r>
              <a:rPr lang="en-US"/>
              <a:t>, </a:t>
            </a:r>
            <a:r>
              <a:rPr lang="en-US">
                <a:latin typeface="Courier New"/>
                <a:cs typeface="Courier New"/>
              </a:rPr>
              <a:t>POINTER</a:t>
            </a:r>
            <a:r>
              <a:rPr lang="en-US"/>
              <a:t> – includes meta information (T/K/R)</a:t>
            </a:r>
            <a:endParaRPr/>
          </a:p>
          <a:p>
            <a:pPr>
              <a:defRPr/>
            </a:pPr>
            <a:r>
              <a:rPr lang="en-US"/>
              <a:t>Fortran 2003 – Interoperability with C</a:t>
            </a:r>
            <a:endParaRPr/>
          </a:p>
          <a:p>
            <a:pPr lvl="1">
              <a:defRPr/>
            </a:pPr>
            <a:r>
              <a:rPr lang="en-US">
                <a:latin typeface="Courier New"/>
                <a:cs typeface="Courier New"/>
              </a:rPr>
              <a:t>VALUE</a:t>
            </a:r>
            <a:r>
              <a:rPr lang="en-US"/>
              <a:t> attribute – call-by-reference/call-by-value</a:t>
            </a:r>
            <a:endParaRPr/>
          </a:p>
          <a:p>
            <a:pPr lvl="1">
              <a:defRPr/>
            </a:pPr>
            <a:r>
              <a:rPr lang="en-US">
                <a:latin typeface="Courier New"/>
                <a:cs typeface="Courier New"/>
              </a:rPr>
              <a:t>BIND(C)</a:t>
            </a:r>
            <a:r>
              <a:rPr lang="en-US"/>
              <a:t> – name mangling</a:t>
            </a:r>
            <a:endParaRPr/>
          </a:p>
          <a:p>
            <a:pPr lvl="1">
              <a:defRPr/>
            </a:pPr>
            <a:r>
              <a:rPr lang="en-US"/>
              <a:t>iso_c_binding</a:t>
            </a:r>
            <a:r>
              <a:rPr lang="en-US"/>
              <a:t> module – type matching</a:t>
            </a:r>
            <a:endParaRPr/>
          </a:p>
          <a:p>
            <a:pPr>
              <a:defRPr/>
            </a:pPr>
            <a:r>
              <a:rPr lang="en-US"/>
              <a:t>2012 TS 29113 – Further interoperability with C</a:t>
            </a:r>
            <a:endParaRPr/>
          </a:p>
          <a:p>
            <a:pPr lvl="1">
              <a:defRPr/>
            </a:pPr>
            <a:r>
              <a:rPr lang="en-US"/>
              <a:t>ISO_Fortran_binding.h</a:t>
            </a:r>
            <a:r>
              <a:rPr lang="en-US"/>
              <a:t>, C API to access </a:t>
            </a:r>
            <a:r>
              <a:rPr lang="en-US">
                <a:latin typeface="Courier New"/>
                <a:cs typeface="Courier New"/>
              </a:rPr>
              <a:t>ALLOCATABLE</a:t>
            </a:r>
            <a:r>
              <a:rPr lang="en-US"/>
              <a:t>, </a:t>
            </a:r>
            <a:r>
              <a:rPr lang="en-US">
                <a:latin typeface="Courier New"/>
                <a:cs typeface="Courier New"/>
              </a:rPr>
              <a:t>POINTER</a:t>
            </a:r>
            <a:endParaRPr/>
          </a:p>
          <a:p>
            <a:pPr>
              <a:defRPr/>
            </a:pPr>
            <a:r>
              <a:rPr lang="en-US"/>
              <a:t>Fortran 2018 – includes TS 29113</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Fortran Standard and C Interoperability</a:t>
            </a:r>
            <a:br>
              <a:rPr lang="en-US"/>
            </a:br>
            <a:r>
              <a:rPr lang="en-US" sz="2400" b="0"/>
              <a:t>From DIY to standardized</a:t>
            </a:r>
            <a:br>
              <a:rPr lang="en-US" sz="2400"/>
            </a:br>
            <a:endParaRPr lang="en-US" sz="2400" b="0"/>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p:txBody>
          <a:bodyPr/>
          <a:lstStyle/>
          <a:p>
            <a:pPr>
              <a:defRPr/>
            </a:pPr>
            <a:r>
              <a:rPr lang="en-US"/>
              <a:t>Fortran 2003 is widely available</a:t>
            </a:r>
            <a:endParaRPr/>
          </a:p>
          <a:p>
            <a:pPr lvl="1">
              <a:defRPr/>
            </a:pPr>
            <a:r>
              <a:rPr lang="en-US"/>
              <a:t>gfortran</a:t>
            </a:r>
            <a:r>
              <a:rPr lang="en-US"/>
              <a:t> 4.3, March 2008; </a:t>
            </a:r>
            <a:r>
              <a:rPr lang="en-US"/>
              <a:t>pgi</a:t>
            </a:r>
            <a:endParaRPr lang="en-US"/>
          </a:p>
          <a:p>
            <a:pPr>
              <a:defRPr/>
            </a:pPr>
            <a:r>
              <a:rPr lang="en-US"/>
              <a:t>TS 29113 is available in most recent compilers</a:t>
            </a:r>
            <a:endParaRPr/>
          </a:p>
          <a:p>
            <a:pPr lvl="1">
              <a:defRPr/>
            </a:pPr>
            <a:r>
              <a:rPr lang="en-US"/>
              <a:t>gfortran</a:t>
            </a:r>
            <a:r>
              <a:rPr lang="en-US"/>
              <a:t> 9.1, May 2019</a:t>
            </a:r>
            <a:endParaRPr/>
          </a:p>
          <a:p>
            <a:pPr lvl="2">
              <a:defRPr/>
            </a:pPr>
            <a:r>
              <a:rPr lang="en-US"/>
              <a:t>Also added Asynchronous I/O from 2003</a:t>
            </a:r>
            <a:endParaRPr/>
          </a:p>
          <a:p>
            <a:pPr>
              <a:defRPr/>
            </a:pPr>
            <a:r>
              <a:rPr lang="en-US"/>
              <a:t>Red-Hat Enterprise 7 provides </a:t>
            </a:r>
            <a:r>
              <a:rPr lang="en-US"/>
              <a:t>gcc</a:t>
            </a:r>
            <a:r>
              <a:rPr lang="en-US"/>
              <a:t> 4.8</a:t>
            </a:r>
            <a:endParaRPr/>
          </a:p>
          <a:p>
            <a:pPr lvl="1">
              <a:defRPr/>
            </a:pPr>
            <a:r>
              <a:rPr lang="en-US"/>
              <a:t>Later versions must be installed explicitly</a:t>
            </a:r>
            <a:endParaRPr/>
          </a:p>
          <a:p>
            <a:pPr>
              <a:defRPr/>
            </a:pPr>
            <a:r>
              <a:rPr lang="en-US"/>
              <a:t>Not a Fortran specific issue</a:t>
            </a:r>
            <a:endParaRPr/>
          </a:p>
          <a:p>
            <a:pPr lvl="1">
              <a:defRPr/>
            </a:pPr>
            <a:r>
              <a:rPr lang="en-US"/>
              <a:t>Axom recently decided to use C++11 as the minimum standard</a:t>
            </a:r>
            <a:endParaRPr/>
          </a:p>
          <a:p>
            <a:pPr lvl="1">
              <a:defRPr/>
            </a:pPr>
            <a:r>
              <a:rPr lang="en-US"/>
              <a:t>Python 2 still in use</a:t>
            </a:r>
            <a:endParaRPr/>
          </a:p>
          <a:p>
            <a:pPr>
              <a:defRPr/>
            </a:pPr>
            <a:r>
              <a:rPr lang="en-US"/>
              <a:t>Using TS 29113 in Shroud would simplify some wrappers</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You have to code with the compiler you have</a:t>
            </a:r>
            <a:br>
              <a:rPr lang="en-US"/>
            </a:br>
            <a:r>
              <a:rPr lang="en-US" sz="2400" b="0"/>
              <a:t>not the compiler you want</a:t>
            </a:r>
            <a:endParaRPr/>
          </a:p>
        </p:txBody>
      </p:sp>
      <p:sp>
        <p:nvSpPr>
          <p:cNvPr id="6"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Shroud uses Fortran 2003 as the minimum standard level.</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4" hidden="0"/>
          <p:cNvSpPr>
            <a:spLocks noGrp="1"/>
          </p:cNvSpPr>
          <p:nvPr isPhoto="0" userDrawn="0">
            <p:ph type="title" hasCustomPrompt="0"/>
          </p:nvPr>
        </p:nvSpPr>
        <p:spPr bwMode="auto"/>
        <p:txBody>
          <a:bodyPr/>
          <a:lstStyle/>
          <a:p>
            <a:pPr>
              <a:defRPr/>
            </a:pPr>
            <a:r>
              <a:rPr lang="en-US"/>
              <a:t>Shroud Generates Source to Use C++ Libraries</a:t>
            </a:r>
            <a:endParaRPr/>
          </a:p>
        </p:txBody>
      </p:sp>
      <p:sp>
        <p:nvSpPr>
          <p:cNvPr id="5" name="Content Placeholder 5" hidden="0"/>
          <p:cNvSpPr>
            <a:spLocks noGrp="1"/>
          </p:cNvSpPr>
          <p:nvPr isPhoto="0" userDrawn="0">
            <p:ph idx="1" hasCustomPrompt="0"/>
          </p:nvPr>
        </p:nvSpPr>
        <p:spPr bwMode="auto">
          <a:xfrm>
            <a:off x="465826" y="1334140"/>
            <a:ext cx="8220974" cy="4881532"/>
          </a:xfrm>
        </p:spPr>
        <p:txBody>
          <a:bodyPr/>
          <a:lstStyle/>
          <a:p>
            <a:pPr>
              <a:lnSpc>
                <a:spcPct val="80000"/>
              </a:lnSpc>
              <a:defRPr/>
            </a:pPr>
            <a:r>
              <a:rPr lang="en-US" sz="2100"/>
              <a:t>Target audience</a:t>
            </a:r>
            <a:endParaRPr sz="1100"/>
          </a:p>
          <a:p>
            <a:pPr lvl="1">
              <a:lnSpc>
                <a:spcPct val="80000"/>
              </a:lnSpc>
              <a:defRPr/>
            </a:pPr>
            <a:r>
              <a:rPr lang="en-US" sz="1700"/>
              <a:t>C++ developer who needs to create a Fortran API</a:t>
            </a:r>
            <a:endParaRPr sz="1000"/>
          </a:p>
          <a:p>
            <a:pPr lvl="2">
              <a:lnSpc>
                <a:spcPct val="80000"/>
              </a:lnSpc>
              <a:defRPr/>
            </a:pPr>
            <a:r>
              <a:rPr lang="en-US" sz="1600"/>
              <a:t>Fortran? Isn’t that the language in all uppercase?</a:t>
            </a:r>
            <a:endParaRPr sz="900"/>
          </a:p>
          <a:p>
            <a:pPr lvl="1">
              <a:lnSpc>
                <a:spcPct val="80000"/>
              </a:lnSpc>
              <a:defRPr/>
            </a:pPr>
            <a:r>
              <a:rPr lang="en-US" sz="1700"/>
              <a:t>Fortran develop who want to use a cool new C++ library</a:t>
            </a:r>
            <a:endParaRPr sz="1000"/>
          </a:p>
          <a:p>
            <a:pPr lvl="2">
              <a:lnSpc>
                <a:spcPct val="80000"/>
              </a:lnSpc>
              <a:defRPr/>
            </a:pPr>
            <a:r>
              <a:rPr lang="en-US" sz="1600"/>
              <a:t>BIND(C) isn’t working!</a:t>
            </a:r>
            <a:endParaRPr sz="900"/>
          </a:p>
          <a:p>
            <a:pPr lvl="1">
              <a:lnSpc>
                <a:spcPct val="80000"/>
              </a:lnSpc>
              <a:defRPr/>
            </a:pPr>
            <a:r>
              <a:rPr lang="en-US" sz="1700"/>
              <a:t>Any developer who want to avoid writing lots of boilerplate</a:t>
            </a:r>
            <a:endParaRPr sz="1000"/>
          </a:p>
          <a:p>
            <a:pPr>
              <a:lnSpc>
                <a:spcPct val="80000"/>
              </a:lnSpc>
              <a:defRPr/>
            </a:pPr>
            <a:r>
              <a:rPr lang="en-US" sz="2100"/>
              <a:t>Advantages</a:t>
            </a:r>
            <a:endParaRPr sz="1100"/>
          </a:p>
          <a:p>
            <a:pPr lvl="1">
              <a:lnSpc>
                <a:spcPct val="80000"/>
              </a:lnSpc>
              <a:defRPr/>
            </a:pPr>
            <a:r>
              <a:rPr lang="en-US" sz="1700"/>
              <a:t>Simplify the creation of wrappers function</a:t>
            </a:r>
            <a:endParaRPr sz="1000"/>
          </a:p>
          <a:p>
            <a:pPr lvl="1">
              <a:lnSpc>
                <a:spcPct val="80000"/>
              </a:lnSpc>
              <a:defRPr/>
            </a:pPr>
            <a:r>
              <a:rPr lang="en-US" sz="1700"/>
              <a:t>Uses Fortran standard features</a:t>
            </a:r>
            <a:endParaRPr sz="1000"/>
          </a:p>
          <a:p>
            <a:pPr lvl="1">
              <a:lnSpc>
                <a:spcPct val="80000"/>
              </a:lnSpc>
              <a:defRPr/>
            </a:pPr>
            <a:r>
              <a:rPr lang="en-US" sz="1700"/>
              <a:t>Preserves the object-oriented style of C++ classes</a:t>
            </a:r>
            <a:endParaRPr sz="1000"/>
          </a:p>
          <a:p>
            <a:pPr lvl="1">
              <a:lnSpc>
                <a:spcPct val="80000"/>
              </a:lnSpc>
              <a:defRPr/>
            </a:pPr>
            <a:r>
              <a:rPr lang="en-US" sz="1700"/>
              <a:t>Create a Fortran idiomatic API from the C++ API</a:t>
            </a:r>
            <a:endParaRPr sz="1000"/>
          </a:p>
          <a:p>
            <a:pPr>
              <a:lnSpc>
                <a:spcPct val="80000"/>
              </a:lnSpc>
              <a:defRPr/>
            </a:pPr>
            <a:r>
              <a:rPr lang="en-US" sz="2100"/>
              <a:t>Many C++ features are supported</a:t>
            </a:r>
            <a:endParaRPr sz="1100"/>
          </a:p>
          <a:p>
            <a:pPr lvl="1">
              <a:lnSpc>
                <a:spcPct val="80000"/>
              </a:lnSpc>
              <a:defRPr/>
            </a:pPr>
            <a:r>
              <a:rPr lang="en-US" sz="1900"/>
              <a:t>typedefs, classes, structs, functions, namespaces, templates</a:t>
            </a:r>
            <a:endParaRPr sz="1000"/>
          </a:p>
          <a:p>
            <a:pPr lvl="1">
              <a:lnSpc>
                <a:spcPct val="80000"/>
              </a:lnSpc>
              <a:defRPr/>
            </a:pPr>
            <a:r>
              <a:rPr lang="en-US" sz="1900"/>
              <a:t>function overloading, default arguments</a:t>
            </a:r>
            <a:endParaRPr sz="1000"/>
          </a:p>
          <a:p>
            <a:pPr marL="57150" indent="0">
              <a:lnSpc>
                <a:spcPct val="80000"/>
              </a:lnSpc>
              <a:buNone/>
              <a:defRPr/>
            </a:pPr>
            <a:endParaRPr lang="en-US" sz="1100"/>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4" hidden="0"/>
          <p:cNvSpPr>
            <a:spLocks noGrp="1"/>
          </p:cNvSpPr>
          <p:nvPr isPhoto="0" userDrawn="0">
            <p:ph type="title" hasCustomPrompt="0"/>
          </p:nvPr>
        </p:nvSpPr>
        <p:spPr bwMode="auto"/>
        <p:txBody>
          <a:bodyPr/>
          <a:lstStyle/>
          <a:p>
            <a:pPr>
              <a:defRPr/>
            </a:pPr>
            <a:r>
              <a:rPr lang="en-US"/>
              <a:t>What Shroud is Not</a:t>
            </a:r>
            <a:endParaRPr/>
          </a:p>
        </p:txBody>
      </p:sp>
      <p:sp>
        <p:nvSpPr>
          <p:cNvPr id="5" name="Content Placeholder 5" hidden="0"/>
          <p:cNvSpPr>
            <a:spLocks noGrp="1"/>
          </p:cNvSpPr>
          <p:nvPr isPhoto="0" userDrawn="0">
            <p:ph idx="1" hasCustomPrompt="0"/>
          </p:nvPr>
        </p:nvSpPr>
        <p:spPr bwMode="auto">
          <a:xfrm>
            <a:off x="465826" y="1334140"/>
            <a:ext cx="8220974" cy="4881532"/>
          </a:xfrm>
        </p:spPr>
        <p:txBody>
          <a:bodyPr/>
          <a:lstStyle/>
          <a:p>
            <a:pPr>
              <a:lnSpc>
                <a:spcPct val="90000"/>
              </a:lnSpc>
              <a:defRPr/>
            </a:pPr>
            <a:r>
              <a:rPr lang="en-US" sz="2200"/>
              <a:t>It is not C++ calls Fortran</a:t>
            </a:r>
            <a:endParaRPr sz="2200"/>
          </a:p>
          <a:p>
            <a:pPr lvl="1">
              <a:lnSpc>
                <a:spcPct val="90000"/>
              </a:lnSpc>
              <a:defRPr/>
            </a:pPr>
            <a:r>
              <a:rPr lang="en-US" sz="1900"/>
              <a:t>But, will create a C API for C++ library</a:t>
            </a:r>
            <a:endParaRPr sz="1900"/>
          </a:p>
          <a:p>
            <a:pPr>
              <a:lnSpc>
                <a:spcPct val="90000"/>
              </a:lnSpc>
              <a:defRPr/>
            </a:pPr>
            <a:r>
              <a:rPr lang="en-US" sz="2200"/>
              <a:t>Does not parse header files</a:t>
            </a:r>
            <a:endParaRPr sz="2200"/>
          </a:p>
          <a:p>
            <a:pPr lvl="1">
              <a:lnSpc>
                <a:spcPct val="90000"/>
              </a:lnSpc>
              <a:defRPr/>
            </a:pPr>
            <a:r>
              <a:rPr lang="en-US" sz="1900"/>
              <a:t>But it does parse declarations in YAML files</a:t>
            </a:r>
            <a:endParaRPr sz="1900"/>
          </a:p>
          <a:p>
            <a:pPr lvl="1">
              <a:lnSpc>
                <a:spcPct val="90000"/>
              </a:lnSpc>
              <a:defRPr/>
            </a:pPr>
            <a:r>
              <a:rPr lang="en-US" sz="1900"/>
              <a:t>Only wrap the functions you need</a:t>
            </a:r>
            <a:endParaRPr sz="1900"/>
          </a:p>
          <a:p>
            <a:pPr>
              <a:lnSpc>
                <a:spcPct val="90000"/>
              </a:lnSpc>
              <a:defRPr/>
            </a:pPr>
            <a:r>
              <a:rPr lang="en-US" sz="2200"/>
              <a:t>100% coverage of C++ features</a:t>
            </a:r>
            <a:endParaRPr sz="2200"/>
          </a:p>
          <a:p>
            <a:pPr lvl="1">
              <a:lnSpc>
                <a:spcPct val="90000"/>
              </a:lnSpc>
              <a:defRPr/>
            </a:pPr>
            <a:r>
              <a:rPr lang="en-US" sz="1900"/>
              <a:t>Template abuse, expression templates</a:t>
            </a:r>
            <a:endParaRPr sz="1900"/>
          </a:p>
          <a:p>
            <a:pPr lvl="1">
              <a:lnSpc>
                <a:spcPct val="90000"/>
              </a:lnSpc>
              <a:defRPr/>
            </a:pPr>
            <a:r>
              <a:rPr lang="en-US" sz="1900"/>
              <a:t>Wrappers for Google’s </a:t>
            </a:r>
            <a:r>
              <a:rPr lang="en-US" sz="1900"/>
              <a:t>gtest</a:t>
            </a:r>
            <a:r>
              <a:rPr lang="en-US" sz="1900"/>
              <a:t>?</a:t>
            </a:r>
            <a:endParaRPr sz="1900"/>
          </a:p>
          <a:p>
            <a:pPr>
              <a:lnSpc>
                <a:spcPct val="90000"/>
              </a:lnSpc>
              <a:defRPr/>
            </a:pPr>
            <a:r>
              <a:rPr lang="en-US" sz="2200"/>
              <a:t>Scale</a:t>
            </a:r>
            <a:endParaRPr sz="2200"/>
          </a:p>
          <a:p>
            <a:pPr lvl="1">
              <a:lnSpc>
                <a:spcPct val="90000"/>
              </a:lnSpc>
              <a:defRPr/>
            </a:pPr>
            <a:r>
              <a:rPr lang="en-US" sz="1900"/>
              <a:t>Wrappers for Qt?</a:t>
            </a:r>
            <a:endParaRPr sz="1900"/>
          </a:p>
          <a:p>
            <a:pPr>
              <a:lnSpc>
                <a:spcPct val="90000"/>
              </a:lnSpc>
              <a:defRPr/>
            </a:pPr>
            <a:r>
              <a:rPr lang="en-US" sz="2200"/>
              <a:t>Complete</a:t>
            </a:r>
            <a:endParaRPr sz="2200"/>
          </a:p>
          <a:p>
            <a:pPr lvl="1">
              <a:lnSpc>
                <a:spcPct val="90000"/>
              </a:lnSpc>
              <a:defRPr/>
            </a:pPr>
            <a:r>
              <a:rPr lang="en-US" sz="1900"/>
              <a:t>Inheritance</a:t>
            </a:r>
            <a:endParaRPr sz="1900"/>
          </a:p>
          <a:p>
            <a:pPr marL="57150" indent="0">
              <a:lnSpc>
                <a:spcPct val="90000"/>
              </a:lnSpc>
              <a:buNone/>
              <a:defRPr/>
            </a:pPr>
            <a:endParaRPr lang="en-US" sz="2200"/>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Title 1" hidden="0"/>
          <p:cNvSpPr>
            <a:spLocks noGrp="1"/>
          </p:cNvSpPr>
          <p:nvPr isPhoto="0" userDrawn="0">
            <p:ph type="title" hasCustomPrompt="0"/>
          </p:nvPr>
        </p:nvSpPr>
        <p:spPr bwMode="auto"/>
        <p:txBody>
          <a:bodyPr/>
          <a:lstStyle/>
          <a:p>
            <a:pPr>
              <a:defRPr/>
            </a:pPr>
            <a:r>
              <a:rPr lang="en-US"/>
              <a:t>Shroud Workflow</a:t>
            </a:r>
            <a:endParaRPr/>
          </a:p>
        </p:txBody>
      </p:sp>
      <p:sp>
        <p:nvSpPr>
          <p:cNvPr id="5" name="Flowchart: Document 2" hidden="0"/>
          <p:cNvSpPr/>
          <p:nvPr isPhoto="0" userDrawn="0"/>
        </p:nvSpPr>
        <p:spPr bwMode="auto">
          <a:xfrm>
            <a:off x="1187865" y="3774895"/>
            <a:ext cx="914400" cy="612648"/>
          </a:xfrm>
          <a:prstGeom prst="flowChartDocumen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YAML</a:t>
            </a:r>
            <a:endParaRPr/>
          </a:p>
        </p:txBody>
      </p:sp>
      <p:sp>
        <p:nvSpPr>
          <p:cNvPr id="6" name="Flowchart: Multidocument 3" hidden="0"/>
          <p:cNvSpPr/>
          <p:nvPr isPhoto="0" userDrawn="0"/>
        </p:nvSpPr>
        <p:spPr bwMode="auto">
          <a:xfrm>
            <a:off x="3948157" y="2208123"/>
            <a:ext cx="1060704" cy="758952"/>
          </a:xfrm>
          <a:prstGeom prst="flowChartMultidocumen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Library source</a:t>
            </a:r>
            <a:endParaRPr/>
          </a:p>
        </p:txBody>
      </p:sp>
      <p:sp>
        <p:nvSpPr>
          <p:cNvPr id="7" name="Flowchart: Multidocument 4" hidden="0"/>
          <p:cNvSpPr/>
          <p:nvPr isPhoto="0" userDrawn="0"/>
        </p:nvSpPr>
        <p:spPr bwMode="auto">
          <a:xfrm>
            <a:off x="3948157" y="4416896"/>
            <a:ext cx="1060704" cy="758952"/>
          </a:xfrm>
          <a:prstGeom prst="flowChartMultidocumen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Fortran wrapper</a:t>
            </a:r>
            <a:endParaRPr/>
          </a:p>
        </p:txBody>
      </p:sp>
      <p:sp>
        <p:nvSpPr>
          <p:cNvPr id="8" name="Flowchart: Multidocument 5" hidden="0"/>
          <p:cNvSpPr/>
          <p:nvPr isPhoto="0" userDrawn="0"/>
        </p:nvSpPr>
        <p:spPr bwMode="auto">
          <a:xfrm>
            <a:off x="3948157" y="3247493"/>
            <a:ext cx="1060704" cy="758952"/>
          </a:xfrm>
          <a:prstGeom prst="flowChartMultidocumen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C wrapper</a:t>
            </a:r>
            <a:endParaRPr/>
          </a:p>
        </p:txBody>
      </p:sp>
      <p:sp>
        <p:nvSpPr>
          <p:cNvPr id="9" name="Flowchart: Process 6" hidden="0"/>
          <p:cNvSpPr/>
          <p:nvPr isPhoto="0" userDrawn="0"/>
        </p:nvSpPr>
        <p:spPr bwMode="auto">
          <a:xfrm>
            <a:off x="2568011" y="3774895"/>
            <a:ext cx="914400" cy="612648"/>
          </a:xfrm>
          <a:prstGeom prst="flowChartProcess">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Shroud</a:t>
            </a:r>
            <a:endParaRPr/>
          </a:p>
          <a:p>
            <a:pPr algn="ctr">
              <a:spcBef>
                <a:spcPts val="0"/>
              </a:spcBef>
              <a:defRPr/>
            </a:pPr>
            <a:endParaRPr lang="en-US" sz="1600">
              <a:solidFill>
                <a:srgbClr val="000000"/>
              </a:solidFill>
            </a:endParaRPr>
          </a:p>
        </p:txBody>
      </p:sp>
      <p:sp>
        <p:nvSpPr>
          <p:cNvPr id="10" name="Flowchart: Process 7" hidden="0"/>
          <p:cNvSpPr/>
          <p:nvPr isPhoto="0" userDrawn="0"/>
        </p:nvSpPr>
        <p:spPr bwMode="auto">
          <a:xfrm>
            <a:off x="5680817" y="2656837"/>
            <a:ext cx="914400" cy="612648"/>
          </a:xfrm>
          <a:prstGeom prst="flowChartProcess">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C++ compiler</a:t>
            </a:r>
            <a:endParaRPr/>
          </a:p>
        </p:txBody>
      </p:sp>
      <p:sp>
        <p:nvSpPr>
          <p:cNvPr id="11" name="Flowchart: Process 8" hidden="0"/>
          <p:cNvSpPr/>
          <p:nvPr isPhoto="0" userDrawn="0"/>
        </p:nvSpPr>
        <p:spPr bwMode="auto">
          <a:xfrm>
            <a:off x="5680817" y="4490048"/>
            <a:ext cx="914400" cy="612648"/>
          </a:xfrm>
          <a:prstGeom prst="flowChartProcess">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Fortran compiler</a:t>
            </a:r>
            <a:endParaRPr/>
          </a:p>
        </p:txBody>
      </p:sp>
      <p:sp>
        <p:nvSpPr>
          <p:cNvPr id="12" name="Flowchart: Document 9" hidden="0"/>
          <p:cNvSpPr/>
          <p:nvPr isPhoto="0" userDrawn="0"/>
        </p:nvSpPr>
        <p:spPr bwMode="auto">
          <a:xfrm>
            <a:off x="7135738" y="3547770"/>
            <a:ext cx="914400" cy="612648"/>
          </a:xfrm>
          <a:prstGeom prst="flowChartDocumen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Library</a:t>
            </a:r>
            <a:endParaRPr/>
          </a:p>
        </p:txBody>
      </p:sp>
      <p:cxnSp>
        <p:nvCxnSpPr>
          <p:cNvPr id="13" name="Straight Arrow Connector 11" hidden="0"/>
          <p:cNvCxnSpPr>
            <a:cxnSpLocks/>
            <a:stCxn id="5" idx="3"/>
            <a:endCxn id="9" idx="1"/>
          </p:cNvCxnSpPr>
          <p:nvPr isPhoto="0" userDrawn="0"/>
        </p:nvCxnSpPr>
        <p:spPr bwMode="auto">
          <a:xfrm>
            <a:off x="2102265" y="4081219"/>
            <a:ext cx="465746" cy="0"/>
          </a:xfrm>
          <a:prstGeom prst="straightConnector1">
            <a:avLst/>
          </a:prstGeom>
          <a:ln w="28575" cmpd="sng">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 name="Connector: Elbow 13" hidden="0"/>
          <p:cNvCxnSpPr>
            <a:cxnSpLocks/>
            <a:stCxn id="9" idx="3"/>
            <a:endCxn id="8" idx="1"/>
          </p:cNvCxnSpPr>
          <p:nvPr isPhoto="0" userDrawn="0"/>
        </p:nvCxnSpPr>
        <p:spPr bwMode="auto">
          <a:xfrm flipV="1">
            <a:off x="3482411" y="3626969"/>
            <a:ext cx="465746" cy="454250"/>
          </a:xfrm>
          <a:prstGeom prst="bentConnector3">
            <a:avLst>
              <a:gd name="adj1" fmla="val 50000"/>
            </a:avLst>
          </a:prstGeom>
          <a:ln w="28575" cmpd="sng">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5" name="Connector: Elbow 15" hidden="0"/>
          <p:cNvCxnSpPr>
            <a:cxnSpLocks/>
            <a:stCxn id="9" idx="3"/>
            <a:endCxn id="7" idx="1"/>
          </p:cNvCxnSpPr>
          <p:nvPr isPhoto="0" userDrawn="0"/>
        </p:nvCxnSpPr>
        <p:spPr bwMode="auto">
          <a:xfrm>
            <a:off x="3482411" y="4081219"/>
            <a:ext cx="465746" cy="715153"/>
          </a:xfrm>
          <a:prstGeom prst="bentConnector3">
            <a:avLst>
              <a:gd name="adj1" fmla="val 50000"/>
            </a:avLst>
          </a:prstGeom>
          <a:ln w="28575" cmpd="sng">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6" name="Connector: Elbow 17" hidden="0"/>
          <p:cNvCxnSpPr>
            <a:cxnSpLocks/>
            <a:stCxn id="6" idx="3"/>
          </p:cNvCxnSpPr>
          <p:nvPr isPhoto="0" userDrawn="0"/>
        </p:nvCxnSpPr>
        <p:spPr bwMode="auto">
          <a:xfrm>
            <a:off x="5008861" y="2587599"/>
            <a:ext cx="671956" cy="375562"/>
          </a:xfrm>
          <a:prstGeom prst="bentConnector3">
            <a:avLst>
              <a:gd name="adj1" fmla="val 50000"/>
            </a:avLst>
          </a:prstGeom>
          <a:ln w="28575" cmpd="sng">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7" name="Connector: Elbow 19" hidden="0"/>
          <p:cNvCxnSpPr>
            <a:cxnSpLocks/>
            <a:stCxn id="8" idx="3"/>
            <a:endCxn id="10" idx="1"/>
          </p:cNvCxnSpPr>
          <p:nvPr isPhoto="0" userDrawn="0"/>
        </p:nvCxnSpPr>
        <p:spPr bwMode="auto">
          <a:xfrm flipV="1">
            <a:off x="5008861" y="2963161"/>
            <a:ext cx="671956" cy="663808"/>
          </a:xfrm>
          <a:prstGeom prst="bentConnector3">
            <a:avLst>
              <a:gd name="adj1" fmla="val 50000"/>
            </a:avLst>
          </a:prstGeom>
          <a:ln w="28575" cmpd="sng">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23" hidden="0"/>
          <p:cNvCxnSpPr>
            <a:cxnSpLocks/>
            <a:stCxn id="7" idx="3"/>
            <a:endCxn id="11" idx="1"/>
          </p:cNvCxnSpPr>
          <p:nvPr isPhoto="0" userDrawn="0"/>
        </p:nvCxnSpPr>
        <p:spPr bwMode="auto">
          <a:xfrm>
            <a:off x="5008861" y="4796372"/>
            <a:ext cx="671956" cy="0"/>
          </a:xfrm>
          <a:prstGeom prst="straightConnector1">
            <a:avLst/>
          </a:prstGeom>
          <a:ln w="28575" cmpd="sng">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9" name="Connector: Elbow 26" hidden="0"/>
          <p:cNvCxnSpPr>
            <a:cxnSpLocks/>
            <a:stCxn id="10" idx="3"/>
            <a:endCxn id="12" idx="1"/>
          </p:cNvCxnSpPr>
          <p:nvPr isPhoto="0" userDrawn="0"/>
        </p:nvCxnSpPr>
        <p:spPr bwMode="auto">
          <a:xfrm>
            <a:off x="6595217" y="2963161"/>
            <a:ext cx="540521" cy="890933"/>
          </a:xfrm>
          <a:prstGeom prst="bentConnector3">
            <a:avLst>
              <a:gd name="adj1" fmla="val 50000"/>
            </a:avLst>
          </a:prstGeom>
          <a:ln w="28575" cmpd="sng">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0" name="Connector: Elbow 28" hidden="0"/>
          <p:cNvCxnSpPr>
            <a:cxnSpLocks/>
            <a:stCxn id="11" idx="3"/>
            <a:endCxn id="12" idx="1"/>
          </p:cNvCxnSpPr>
          <p:nvPr isPhoto="0" userDrawn="0"/>
        </p:nvCxnSpPr>
        <p:spPr bwMode="auto">
          <a:xfrm flipV="1">
            <a:off x="6595217" y="3854094"/>
            <a:ext cx="540521" cy="942278"/>
          </a:xfrm>
          <a:prstGeom prst="bentConnector3">
            <a:avLst>
              <a:gd name="adj1" fmla="val 50000"/>
            </a:avLst>
          </a:prstGeom>
          <a:ln w="28575" cmpd="sng">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1" name="Connector: Elbow 32" hidden="0"/>
          <p:cNvCxnSpPr>
            <a:cxnSpLocks/>
            <a:endCxn id="5" idx="0"/>
          </p:cNvCxnSpPr>
          <p:nvPr isPhoto="0" userDrawn="0"/>
        </p:nvCxnSpPr>
        <p:spPr bwMode="auto">
          <a:xfrm rot="10800000" flipV="1">
            <a:off x="1645065" y="2587599"/>
            <a:ext cx="2303092" cy="1187296"/>
          </a:xfrm>
          <a:prstGeom prst="curvedConnector2">
            <a:avLst/>
          </a:prstGeom>
          <a:ln w="28575" cmpd="sng">
            <a:solidFill>
              <a:schemeClr val="accent1">
                <a:lumMod val="75000"/>
              </a:schemeClr>
            </a:solidFill>
            <a:prstDash val="dash"/>
            <a:tailEnd type="triangle"/>
          </a:ln>
        </p:spPr>
        <p:style>
          <a:lnRef idx="2">
            <a:schemeClr val="accent1"/>
          </a:lnRef>
          <a:fillRef idx="0">
            <a:schemeClr val="accent1"/>
          </a:fillRef>
          <a:effectRef idx="1">
            <a:schemeClr val="accent1"/>
          </a:effectRef>
          <a:fontRef idx="minor">
            <a:schemeClr val="tx1"/>
          </a:fontRef>
        </p:style>
      </p:cxnSp>
      <p:pic>
        <p:nvPicPr>
          <p:cNvPr id="22" name="Graphic 35" descr="Man" hidden="0"/>
          <p:cNvPicPr>
            <a:picLocks noChangeAspect="1"/>
          </p:cNvPicPr>
          <p:nvPr isPhoto="0" userDrawn="0"/>
        </p:nvPicPr>
        <p:blipFill>
          <a:blip r:embed="rId2"/>
          <a:stretch/>
        </p:blipFill>
        <p:spPr bwMode="auto">
          <a:xfrm>
            <a:off x="269192" y="3626969"/>
            <a:ext cx="914400" cy="914400"/>
          </a:xfrm>
          <a:prstGeom prst="rect">
            <a:avLst/>
          </a:prstGeom>
        </p:spPr>
      </p:pic>
      <p:pic>
        <p:nvPicPr>
          <p:cNvPr id="23" name="Graphic 36" descr="Man" hidden="0"/>
          <p:cNvPicPr>
            <a:picLocks noChangeAspect="1"/>
          </p:cNvPicPr>
          <p:nvPr isPhoto="0" userDrawn="0"/>
        </p:nvPicPr>
        <p:blipFill>
          <a:blip r:embed="rId2"/>
          <a:stretch/>
        </p:blipFill>
        <p:spPr bwMode="auto">
          <a:xfrm>
            <a:off x="8108869" y="3385161"/>
            <a:ext cx="914400" cy="914400"/>
          </a:xfrm>
          <a:prstGeom prst="rect">
            <a:avLst/>
          </a:prstGeom>
        </p:spPr>
      </p:pic>
      <p:sp>
        <p:nvSpPr>
          <p:cNvPr id="24" name="TextBox 37" hidden="0"/>
          <p:cNvSpPr>
            <a:spLocks noAdjustHandles="0" noChangeArrowheads="0"/>
          </p:cNvSpPr>
          <p:nvPr isPhoto="0" userDrawn="0"/>
        </p:nvSpPr>
        <p:spPr bwMode="auto">
          <a:xfrm>
            <a:off x="150850" y="4535469"/>
            <a:ext cx="1151084" cy="369332"/>
          </a:xfrm>
          <a:prstGeom prst="rect">
            <a:avLst/>
          </a:prstGeom>
          <a:noFill/>
        </p:spPr>
        <p:txBody>
          <a:bodyPr wrap="none" rtlCol="0">
            <a:spAutoFit/>
          </a:bodyPr>
          <a:lstStyle/>
          <a:p>
            <a:pPr>
              <a:defRPr/>
            </a:pPr>
            <a:r>
              <a:rPr lang="en-US"/>
              <a:t>Developer</a:t>
            </a:r>
            <a:endParaRPr/>
          </a:p>
        </p:txBody>
      </p:sp>
      <p:sp>
        <p:nvSpPr>
          <p:cNvPr id="25" name="TextBox 38" hidden="0"/>
          <p:cNvSpPr>
            <a:spLocks noAdjustHandles="0" noChangeArrowheads="0"/>
          </p:cNvSpPr>
          <p:nvPr isPhoto="0" userDrawn="0"/>
        </p:nvSpPr>
        <p:spPr bwMode="auto">
          <a:xfrm>
            <a:off x="8257331" y="4232095"/>
            <a:ext cx="617477" cy="369332"/>
          </a:xfrm>
          <a:prstGeom prst="rect">
            <a:avLst/>
          </a:prstGeom>
          <a:noFill/>
        </p:spPr>
        <p:txBody>
          <a:bodyPr wrap="none" rtlCol="0">
            <a:spAutoFit/>
          </a:bodyPr>
          <a:lstStyle/>
          <a:p>
            <a:pPr>
              <a:defRPr/>
            </a:pPr>
            <a:r>
              <a:rPr lang="en-US"/>
              <a:t>User</a:t>
            </a:r>
            <a:endParaRPr/>
          </a:p>
        </p:txBody>
      </p:sp>
      <p:sp>
        <p:nvSpPr>
          <p:cNvPr id="26" name="Flowchart: Multidocument 39" hidden="0"/>
          <p:cNvSpPr/>
          <p:nvPr isPhoto="0" userDrawn="0"/>
        </p:nvSpPr>
        <p:spPr bwMode="auto">
          <a:xfrm>
            <a:off x="7096769" y="4438703"/>
            <a:ext cx="1069250" cy="767498"/>
          </a:xfrm>
          <a:prstGeom prst="flowChartMultidocumen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rtlCol="0" anchor="b">
            <a:prstTxWarp prst="textNoShape"/>
          </a:bodyPr>
          <a:lstStyle/>
          <a:p>
            <a:pPr algn="ctr">
              <a:spcBef>
                <a:spcPts val="0"/>
              </a:spcBef>
              <a:defRPr/>
            </a:pPr>
            <a:r>
              <a:rPr lang="en-US" sz="1600">
                <a:solidFill>
                  <a:srgbClr val="000000"/>
                </a:solidFill>
              </a:rPr>
              <a:t>Module</a:t>
            </a:r>
            <a:endParaRPr/>
          </a:p>
          <a:p>
            <a:pPr algn="ctr">
              <a:spcBef>
                <a:spcPts val="0"/>
              </a:spcBef>
              <a:defRPr/>
            </a:pPr>
            <a:r>
              <a:rPr lang="en-US" sz="1600">
                <a:solidFill>
                  <a:srgbClr val="000000"/>
                </a:solidFill>
              </a:rPr>
              <a:t>Files</a:t>
            </a:r>
            <a:endParaRPr/>
          </a:p>
        </p:txBody>
      </p:sp>
      <p:cxnSp>
        <p:nvCxnSpPr>
          <p:cNvPr id="27" name="Straight Arrow Connector 41" hidden="0"/>
          <p:cNvCxnSpPr>
            <a:cxnSpLocks/>
          </p:cNvCxnSpPr>
          <p:nvPr isPhoto="0" userDrawn="0"/>
        </p:nvCxnSpPr>
        <p:spPr bwMode="auto">
          <a:xfrm>
            <a:off x="6595217" y="4982198"/>
            <a:ext cx="501552" cy="0"/>
          </a:xfrm>
          <a:prstGeom prst="straightConnector1">
            <a:avLst/>
          </a:prstGeom>
          <a:ln w="28575" cmpd="sng">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4" name="Content Placeholder 1" hidden="0"/>
          <p:cNvSpPr>
            <a:spLocks noGrp="1"/>
          </p:cNvSpPr>
          <p:nvPr isPhoto="0" userDrawn="0">
            <p:ph idx="1" hasCustomPrompt="0"/>
          </p:nvPr>
        </p:nvSpPr>
        <p:spPr bwMode="auto">
          <a:xfrm>
            <a:off x="457200" y="1441524"/>
            <a:ext cx="8229600" cy="4190155"/>
          </a:xfrm>
        </p:spPr>
        <p:txBody>
          <a:bodyPr>
            <a:noAutofit/>
          </a:bodyPr>
          <a:lstStyle/>
          <a:p>
            <a:pPr>
              <a:defRPr/>
            </a:pPr>
            <a:r>
              <a:rPr lang="en-US"/>
              <a:t>Yet Another Markup Language</a:t>
            </a:r>
            <a:endParaRPr/>
          </a:p>
          <a:p>
            <a:pPr lvl="1">
              <a:defRPr/>
            </a:pPr>
            <a:r>
              <a:rPr lang="en-US"/>
              <a:t>Dictionaries, lists – superset of JSON</a:t>
            </a:r>
            <a:endParaRPr/>
          </a:p>
          <a:p>
            <a:pPr lvl="1">
              <a:defRPr/>
            </a:pPr>
            <a:r>
              <a:rPr lang="en-US"/>
              <a:t>Uses whitespace/indentation for scope</a:t>
            </a:r>
            <a:endParaRPr/>
          </a:p>
          <a:p>
            <a:pPr>
              <a:defRPr/>
            </a:pPr>
            <a:r>
              <a:rPr lang="en-US"/>
              <a:t>User adds function declarations from header files</a:t>
            </a:r>
            <a:endParaRPr/>
          </a:p>
          <a:p>
            <a:pPr lvl="1">
              <a:defRPr/>
            </a:pPr>
            <a:r>
              <a:rPr lang="en-US"/>
              <a:t>Cut-and-paste from header files</a:t>
            </a:r>
            <a:endParaRPr/>
          </a:p>
          <a:p>
            <a:pPr>
              <a:defRPr/>
            </a:pPr>
            <a:r>
              <a:rPr lang="en-US"/>
              <a:t>Options and format string to control generated code</a:t>
            </a:r>
            <a:endParaRPr/>
          </a:p>
          <a:p>
            <a:pPr lvl="1">
              <a:defRPr/>
            </a:pPr>
            <a:r>
              <a:rPr lang="en-US"/>
              <a:t>Wrapper names</a:t>
            </a:r>
            <a:endParaRPr/>
          </a:p>
          <a:p>
            <a:pPr lvl="1">
              <a:defRPr/>
            </a:pPr>
            <a:r>
              <a:rPr lang="en-US"/>
              <a:t>File names and suffix</a:t>
            </a:r>
            <a:endParaRPr/>
          </a:p>
        </p:txBody>
      </p:sp>
      <p:sp>
        <p:nvSpPr>
          <p:cNvPr id="5" name="Title 12" hidden="0"/>
          <p:cNvSpPr>
            <a:spLocks noGrp="1"/>
          </p:cNvSpPr>
          <p:nvPr isPhoto="0" userDrawn="0">
            <p:ph type="title" hasCustomPrompt="0"/>
          </p:nvPr>
        </p:nvSpPr>
        <p:spPr bwMode="auto">
          <a:xfrm>
            <a:off x="457201" y="219509"/>
            <a:ext cx="8530683" cy="1008771"/>
          </a:xfrm>
        </p:spPr>
        <p:txBody>
          <a:bodyPr/>
          <a:lstStyle/>
          <a:p>
            <a:pPr>
              <a:defRPr/>
            </a:pPr>
            <a:r>
              <a:rPr lang="en-US"/>
              <a:t>YAML Input</a:t>
            </a:r>
            <a:endParaRPr lang="en-US" sz="2400" b="0"/>
          </a:p>
        </p:txBody>
      </p:sp>
      <p:sp>
        <p:nvSpPr>
          <p:cNvPr id="6" name="Rectangle 7" hidden="0"/>
          <p:cNvSpPr>
            <a:spLocks noChangeArrowheads="1"/>
          </p:cNvSpPr>
          <p:nvPr isPhoto="0" userDrawn="0"/>
        </p:nvSpPr>
        <p:spPr bwMode="auto">
          <a:xfrm>
            <a:off x="0" y="5983845"/>
            <a:ext cx="9144000" cy="369332"/>
          </a:xfrm>
          <a:prstGeom prst="rect">
            <a:avLst/>
          </a:prstGeom>
          <a:solidFill>
            <a:schemeClr val="accent1">
              <a:lumMod val="75000"/>
            </a:schemeClr>
          </a:solidFill>
          <a:ln w="9525">
            <a:noFill/>
            <a:miter lim="800000"/>
            <a:headEnd/>
            <a:tailEnd/>
          </a:ln>
        </p:spPr>
        <p:txBody>
          <a:bodyPr wrap="square" anchor="b" anchorCtr="0">
            <a:spAutoFit/>
          </a:bodyPr>
          <a:lstStyle/>
          <a:p>
            <a:pPr algn="ctr">
              <a:defRPr/>
            </a:pPr>
            <a:r>
              <a:rPr lang="en-US">
                <a:solidFill>
                  <a:schemeClr val="bg1"/>
                </a:solidFill>
                <a:latin typeface="Calibri"/>
                <a:cs typeface="Calibri"/>
              </a:rPr>
              <a:t>YAML is a human-readable format.</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theme/_rels/theme1.xml.rels><?xml version="1.0" encoding="UTF-8" standalone="yes"?><Relationships xmlns="http://schemas.openxmlformats.org/package/2006/relationships"><Relationship Id="rId1" Type="http://schemas.openxmlformats.org/officeDocument/2006/relationships/image" Target="../media/image1.jpg"/></Relationships>
</file>

<file path=ppt/theme/theme1.xml><?xml version="1.0" encoding="utf-8"?>
<a:theme xmlns:a="http://schemas.openxmlformats.org/drawingml/2006/main" xmlns:r="http://schemas.openxmlformats.org/officeDocument/2006/relationships" xmlns:p="http://schemas.openxmlformats.org/presentationml/2006/main" name="2015_PPT_UNC_V7.06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a:ea typeface="Arial"/>
        <a:cs typeface="Arial"/>
      </a:majorFont>
      <a:minorFont>
        <a:latin typeface="Calibri"/>
        <a:ea typeface="Arial"/>
        <a:cs typeface="Arial"/>
      </a:minorFont>
    </a:fontScheme>
    <a:fmtScheme name="Modul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gradFill>
        <a:blipFill>
          <a:blip r:embed="rId1">
            <a:duotone>
              <a:schemeClr val="phClr">
                <a:shade val="75000"/>
                <a:satMod val="105000"/>
              </a:schemeClr>
              <a:schemeClr val="phClr">
                <a:tint val="95000"/>
                <a:satMod val="105000"/>
              </a:schemeClr>
            </a:duotone>
          </a:blip>
          <a:tile algn="tl" flip="none" sx="38000" sy="38000" tx="0" ty="0"/>
        </a:blipFill>
      </a:bgFillStyleLst>
    </a:fmtScheme>
  </a:themeElements>
  <a:objectDefaults>
    <a:spDef>
      <a:spPr bwMode="auto">
        <a:prstGeom prst="rect">
          <a:avLst/>
        </a:prstGeom>
        <a:gradFill>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gradFill>
        <a:ln>
          <a:solidFill>
            <a:schemeClr val="accent1">
              <a:lumMod val="75000"/>
            </a:schemeClr>
          </a:solidFill>
          <a:headEnd/>
          <a:tailEnd/>
        </a:ln>
      </a:spPr>
      <a:bodyPr/>
      <a:lstStyle/>
      <a:style>
        <a:lnRef idx="1">
          <a:schemeClr val="accent1"/>
        </a:lnRef>
        <a:fillRef idx="2">
          <a:schemeClr val="accent1"/>
        </a:fillRef>
        <a:effectRef idx="1">
          <a:schemeClr val="accent1"/>
        </a:effectRef>
        <a:fontRef idx="minor">
          <a:schemeClr val="dk1"/>
        </a:fontRef>
      </a:style>
    </a:spDef>
    <a:lnDef>
      <a:spPr bwMode="auto">
        <a:prstGeom prst="rect">
          <a:avLst/>
        </a:prstGeom>
        <a:ln w="28575" cmpd="sng">
          <a:solidFill>
            <a:schemeClr val="accent1">
              <a:lumMod val="75000"/>
            </a:schemeClr>
          </a:solidFill>
        </a:ln>
      </a:spPr>
      <a:bodyPr/>
      <a:lstStyle/>
      <a:style>
        <a:lnRef idx="2">
          <a:schemeClr val="accent1"/>
        </a:lnRef>
        <a:fillRef idx="0">
          <a:schemeClr val="accent1"/>
        </a:fillRef>
        <a:effectRef idx="1">
          <a:schemeClr val="accent1"/>
        </a:effectRef>
        <a:fontRef idx="minor">
          <a:schemeClr val="tx1"/>
        </a:fontRef>
      </a:style>
    </a:lnDef>
  </a:objectDefaults>
</a:theme>
</file>

<file path=docProps/app.xml><?xml version="1.0" encoding="utf-8"?>
<Properties xmlns="http://schemas.openxmlformats.org/officeDocument/2006/extended-properties" xmlns:vt="http://schemas.openxmlformats.org/officeDocument/2006/docPropsVTypes">
  <Template>shroud-forcon</Template>
  <TotalTime>0</TotalTime>
  <Words>0</Words>
  <Application>ONLYOFFICE/5.4.2.46</Application>
  <DocSecurity>0</DocSecurity>
  <PresentationFormat>On-screen Show (4:3)</PresentationFormat>
  <Paragraphs>0</Paragraphs>
  <Slides>32</Slides>
  <Notes>32</Notes>
  <HiddenSlides>0</HiddenSlides>
  <MMClips>2</MMClips>
  <ScaleCrop>0</ScaleCrop>
  <HeadingPairs>
    <vt:vector size="4" baseType="variant">
      <vt:variant>
        <vt:lpstr>Theme</vt:lpstr>
      </vt:variant>
      <vt:variant>
        <vt:i4>1</vt:i4>
      </vt:variant>
      <vt:variant>
        <vt:lpstr>Slide Titles</vt:lpstr>
      </vt:variant>
      <vt:variant>
        <vt:i4>32</vt:i4>
      </vt:variant>
    </vt:vector>
  </HeadingPairs>
  <TitlesOfParts>
    <vt:vector size="33" baseType="lpstr">
      <vt:lpstr>Theme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Manager/>
  <Company>LLNL</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Shroud: A tool for creating Fortran interfaces for C++ libraries</dc:title>
  <dc:subject/>
  <dc:creator>Taylor, Lee A.</dc:creator>
  <cp:keywords/>
  <dc:description/>
  <dc:identifier/>
  <dc:language/>
  <cp:lastModifiedBy>Anonymous</cp:lastModifiedBy>
  <cp:revision>427</cp:revision>
  <dcterms:created xsi:type="dcterms:W3CDTF">2020-05-31T21:39:50Z</dcterms:created>
  <dcterms:modified xsi:type="dcterms:W3CDTF">2020-07-03T08:23:43Z</dcterms:modified>
  <cp:category/>
  <cp:contentStatus/>
  <cp:version/>
</cp:coreProperties>
</file>