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afd134368_0_96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afd13436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aacec9ba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aacec9ba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acf52464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acf52464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a9645a79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a9645a79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aacec9ba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aacec9ba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aacec9ba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aacec9ba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aacec9ba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aacec9ba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afd134368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afd13436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acf52464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acf52464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acf524643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acf52464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acf524643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acf524643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acf52464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acf52464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0c2c92e8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0c2c92e8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a9645a79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a9645a79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acf52464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acf52464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acf524643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acf524643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9645a79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a9645a79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a9645a79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a9645a79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acf52464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acf52464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a9645a79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a9645a79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5.png"/><Relationship Id="rId6" Type="http://schemas.openxmlformats.org/officeDocument/2006/relationships/image" Target="../media/image7.jpg"/><Relationship Id="rId7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9.gif"/><Relationship Id="rId7" Type="http://schemas.openxmlformats.org/officeDocument/2006/relationships/image" Target="../media/image18.png"/><Relationship Id="rId8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92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A Fortran-Keras Deep Learning Bridge for Scientific Computing</a:t>
            </a:r>
            <a:endParaRPr sz="4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 Ott, Mike Pritchard, Natalie Best, Erik Linstead, Milan Curcic, Pierre Baldi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Fortran-Keras Bridge (FKB)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1247775"/>
            <a:ext cx="60960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Features of FKB/F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layers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Fully connected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Batch normalization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Dropout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 loss functions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Ensembles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31870" l="0" r="0" t="0"/>
          <a:stretch/>
        </p:blipFill>
        <p:spPr>
          <a:xfrm>
            <a:off x="1371600" y="344375"/>
            <a:ext cx="6400799" cy="3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246575"/>
            <a:ext cx="6400801" cy="221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4145250" y="1781664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4373850" y="1781664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/>
          <p:nvPr/>
        </p:nvSpPr>
        <p:spPr>
          <a:xfrm>
            <a:off x="4602450" y="1781664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/>
          <p:nvPr/>
        </p:nvSpPr>
        <p:spPr>
          <a:xfrm>
            <a:off x="4831050" y="1781664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5"/>
          <p:cNvSpPr/>
          <p:nvPr/>
        </p:nvSpPr>
        <p:spPr>
          <a:xfrm>
            <a:off x="5059650" y="1781664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5"/>
          <p:cNvSpPr/>
          <p:nvPr/>
        </p:nvSpPr>
        <p:spPr>
          <a:xfrm>
            <a:off x="3802350" y="2245796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5"/>
          <p:cNvSpPr/>
          <p:nvPr/>
        </p:nvSpPr>
        <p:spPr>
          <a:xfrm>
            <a:off x="4030950" y="2245796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/>
          <p:nvPr/>
        </p:nvSpPr>
        <p:spPr>
          <a:xfrm>
            <a:off x="4259550" y="2245796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5"/>
          <p:cNvSpPr/>
          <p:nvPr/>
        </p:nvSpPr>
        <p:spPr>
          <a:xfrm>
            <a:off x="4488150" y="2245796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5"/>
          <p:cNvSpPr/>
          <p:nvPr/>
        </p:nvSpPr>
        <p:spPr>
          <a:xfrm>
            <a:off x="4716750" y="2245796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4945350" y="2245796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5173950" y="2245796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5402550" y="2245796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35737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38023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40309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42595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44881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47167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49453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51739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54025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56311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58597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3345150" y="26891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4491590" y="31463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4720190" y="3146332"/>
            <a:ext cx="152400" cy="145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25"/>
          <p:cNvCxnSpPr>
            <a:stCxn id="164" idx="4"/>
            <a:endCxn id="165" idx="0"/>
          </p:cNvCxnSpPr>
          <p:nvPr/>
        </p:nvCxnSpPr>
        <p:spPr>
          <a:xfrm flipH="1" rot="-5400000">
            <a:off x="3838650" y="2417332"/>
            <a:ext cx="311700" cy="1146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5"/>
          <p:cNvCxnSpPr>
            <a:stCxn id="153" idx="4"/>
            <a:endCxn id="165" idx="0"/>
          </p:cNvCxnSpPr>
          <p:nvPr/>
        </p:nvCxnSpPr>
        <p:spPr>
          <a:xfrm flipH="1" rot="-5400000">
            <a:off x="3952950" y="2531632"/>
            <a:ext cx="311700" cy="917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5"/>
          <p:cNvCxnSpPr>
            <a:stCxn id="166" idx="0"/>
            <a:endCxn id="154" idx="4"/>
          </p:cNvCxnSpPr>
          <p:nvPr/>
        </p:nvCxnSpPr>
        <p:spPr>
          <a:xfrm flipH="1" rot="5400000">
            <a:off x="4181690" y="2531632"/>
            <a:ext cx="311700" cy="917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5"/>
          <p:cNvCxnSpPr>
            <a:stCxn id="165" idx="0"/>
            <a:endCxn id="160" idx="4"/>
          </p:cNvCxnSpPr>
          <p:nvPr/>
        </p:nvCxnSpPr>
        <p:spPr>
          <a:xfrm rot="-5400000">
            <a:off x="4753190" y="2649232"/>
            <a:ext cx="311700" cy="682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5"/>
          <p:cNvCxnSpPr>
            <a:stCxn id="155" idx="4"/>
            <a:endCxn id="166" idx="0"/>
          </p:cNvCxnSpPr>
          <p:nvPr/>
        </p:nvCxnSpPr>
        <p:spPr>
          <a:xfrm flipH="1" rot="-5400000">
            <a:off x="4295850" y="2645932"/>
            <a:ext cx="311700" cy="689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5"/>
          <p:cNvCxnSpPr>
            <a:stCxn id="156" idx="4"/>
            <a:endCxn id="165" idx="0"/>
          </p:cNvCxnSpPr>
          <p:nvPr/>
        </p:nvCxnSpPr>
        <p:spPr>
          <a:xfrm flipH="1" rot="-5400000">
            <a:off x="4295850" y="2874532"/>
            <a:ext cx="311700" cy="231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5"/>
          <p:cNvCxnSpPr>
            <a:stCxn id="145" idx="4"/>
            <a:endCxn id="156" idx="0"/>
          </p:cNvCxnSpPr>
          <p:nvPr/>
        </p:nvCxnSpPr>
        <p:spPr>
          <a:xfrm flipH="1" rot="-5400000">
            <a:off x="3958200" y="2311646"/>
            <a:ext cx="297900" cy="4572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25"/>
          <p:cNvCxnSpPr>
            <a:stCxn id="164" idx="0"/>
            <a:endCxn id="146" idx="4"/>
          </p:cNvCxnSpPr>
          <p:nvPr/>
        </p:nvCxnSpPr>
        <p:spPr>
          <a:xfrm rot="-5400000">
            <a:off x="3615300" y="2197282"/>
            <a:ext cx="297900" cy="6858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5"/>
          <p:cNvCxnSpPr>
            <a:stCxn id="140" idx="4"/>
            <a:endCxn id="147" idx="0"/>
          </p:cNvCxnSpPr>
          <p:nvPr/>
        </p:nvCxnSpPr>
        <p:spPr>
          <a:xfrm flipH="1" rot="-5400000">
            <a:off x="4119300" y="2029314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5"/>
          <p:cNvCxnSpPr>
            <a:stCxn id="141" idx="4"/>
            <a:endCxn id="148" idx="0"/>
          </p:cNvCxnSpPr>
          <p:nvPr/>
        </p:nvCxnSpPr>
        <p:spPr>
          <a:xfrm flipH="1" rot="-5400000">
            <a:off x="4347900" y="2029314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5"/>
          <p:cNvCxnSpPr>
            <a:stCxn id="142" idx="4"/>
            <a:endCxn id="145" idx="0"/>
          </p:cNvCxnSpPr>
          <p:nvPr/>
        </p:nvCxnSpPr>
        <p:spPr>
          <a:xfrm rot="5400000">
            <a:off x="4119300" y="1686414"/>
            <a:ext cx="318600" cy="8001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5"/>
          <p:cNvCxnSpPr>
            <a:stCxn id="144" idx="4"/>
            <a:endCxn id="152" idx="0"/>
          </p:cNvCxnSpPr>
          <p:nvPr/>
        </p:nvCxnSpPr>
        <p:spPr>
          <a:xfrm flipH="1" rot="-5400000">
            <a:off x="5148000" y="1915014"/>
            <a:ext cx="318600" cy="3429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25"/>
          <p:cNvCxnSpPr>
            <a:stCxn id="151" idx="4"/>
            <a:endCxn id="161" idx="0"/>
          </p:cNvCxnSpPr>
          <p:nvPr/>
        </p:nvCxnSpPr>
        <p:spPr>
          <a:xfrm flipH="1" rot="-5400000">
            <a:off x="5215500" y="2425946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25"/>
          <p:cNvCxnSpPr>
            <a:stCxn id="166" idx="0"/>
            <a:endCxn id="159" idx="4"/>
          </p:cNvCxnSpPr>
          <p:nvPr/>
        </p:nvCxnSpPr>
        <p:spPr>
          <a:xfrm rot="-5400000">
            <a:off x="4753190" y="2877832"/>
            <a:ext cx="311700" cy="225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5"/>
          <p:cNvCxnSpPr>
            <a:stCxn id="163" idx="4"/>
            <a:endCxn id="166" idx="0"/>
          </p:cNvCxnSpPr>
          <p:nvPr/>
        </p:nvCxnSpPr>
        <p:spPr>
          <a:xfrm rot="5400000">
            <a:off x="5210250" y="2420632"/>
            <a:ext cx="311700" cy="1139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25"/>
          <p:cNvCxnSpPr>
            <a:stCxn id="158" idx="4"/>
            <a:endCxn id="166" idx="0"/>
          </p:cNvCxnSpPr>
          <p:nvPr/>
        </p:nvCxnSpPr>
        <p:spPr>
          <a:xfrm flipH="1" rot="-5400000">
            <a:off x="4638750" y="2988832"/>
            <a:ext cx="311700" cy="3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5"/>
          <p:cNvCxnSpPr>
            <a:stCxn id="161" idx="4"/>
            <a:endCxn id="166" idx="0"/>
          </p:cNvCxnSpPr>
          <p:nvPr/>
        </p:nvCxnSpPr>
        <p:spPr>
          <a:xfrm rot="5400000">
            <a:off x="4981650" y="2649232"/>
            <a:ext cx="311700" cy="682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5"/>
          <p:cNvCxnSpPr>
            <a:stCxn id="162" idx="4"/>
            <a:endCxn id="166" idx="0"/>
          </p:cNvCxnSpPr>
          <p:nvPr/>
        </p:nvCxnSpPr>
        <p:spPr>
          <a:xfrm rot="5400000">
            <a:off x="5095950" y="2534932"/>
            <a:ext cx="311700" cy="911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5"/>
          <p:cNvCxnSpPr>
            <a:stCxn id="157" idx="4"/>
            <a:endCxn id="165" idx="0"/>
          </p:cNvCxnSpPr>
          <p:nvPr/>
        </p:nvCxnSpPr>
        <p:spPr>
          <a:xfrm flipH="1" rot="-5400000">
            <a:off x="4410150" y="2988832"/>
            <a:ext cx="311700" cy="3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5"/>
          <p:cNvCxnSpPr>
            <a:stCxn id="159" idx="4"/>
            <a:endCxn id="165" idx="0"/>
          </p:cNvCxnSpPr>
          <p:nvPr/>
        </p:nvCxnSpPr>
        <p:spPr>
          <a:xfrm rot="5400000">
            <a:off x="4638750" y="2763532"/>
            <a:ext cx="311700" cy="453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5"/>
          <p:cNvCxnSpPr>
            <a:stCxn id="157" idx="4"/>
            <a:endCxn id="166" idx="0"/>
          </p:cNvCxnSpPr>
          <p:nvPr/>
        </p:nvCxnSpPr>
        <p:spPr>
          <a:xfrm flipH="1" rot="-5400000">
            <a:off x="4524450" y="2874532"/>
            <a:ext cx="311700" cy="2319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5"/>
          <p:cNvCxnSpPr>
            <a:stCxn id="158" idx="4"/>
            <a:endCxn id="165" idx="0"/>
          </p:cNvCxnSpPr>
          <p:nvPr/>
        </p:nvCxnSpPr>
        <p:spPr>
          <a:xfrm rot="5400000">
            <a:off x="4524450" y="2877832"/>
            <a:ext cx="311700" cy="225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5"/>
          <p:cNvCxnSpPr>
            <a:stCxn id="156" idx="4"/>
            <a:endCxn id="166" idx="0"/>
          </p:cNvCxnSpPr>
          <p:nvPr/>
        </p:nvCxnSpPr>
        <p:spPr>
          <a:xfrm flipH="1" rot="-5400000">
            <a:off x="4410150" y="2760232"/>
            <a:ext cx="311700" cy="460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5"/>
          <p:cNvCxnSpPr>
            <a:stCxn id="145" idx="4"/>
            <a:endCxn id="164" idx="0"/>
          </p:cNvCxnSpPr>
          <p:nvPr/>
        </p:nvCxnSpPr>
        <p:spPr>
          <a:xfrm rot="5400000">
            <a:off x="3501000" y="2311646"/>
            <a:ext cx="297900" cy="4572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5"/>
          <p:cNvCxnSpPr>
            <a:stCxn id="145" idx="4"/>
            <a:endCxn id="153" idx="0"/>
          </p:cNvCxnSpPr>
          <p:nvPr/>
        </p:nvCxnSpPr>
        <p:spPr>
          <a:xfrm rot="5400000">
            <a:off x="3615300" y="2425946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5"/>
          <p:cNvCxnSpPr>
            <a:stCxn id="145" idx="4"/>
            <a:endCxn id="154" idx="0"/>
          </p:cNvCxnSpPr>
          <p:nvPr/>
        </p:nvCxnSpPr>
        <p:spPr>
          <a:xfrm flipH="1" rot="-5400000">
            <a:off x="3729900" y="2539946"/>
            <a:ext cx="297900" cy="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5"/>
          <p:cNvCxnSpPr>
            <a:stCxn id="145" idx="4"/>
            <a:endCxn id="155" idx="0"/>
          </p:cNvCxnSpPr>
          <p:nvPr/>
        </p:nvCxnSpPr>
        <p:spPr>
          <a:xfrm flipH="1" rot="-5400000">
            <a:off x="3843900" y="2425946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5"/>
          <p:cNvCxnSpPr>
            <a:stCxn id="146" idx="4"/>
            <a:endCxn id="157" idx="0"/>
          </p:cNvCxnSpPr>
          <p:nvPr/>
        </p:nvCxnSpPr>
        <p:spPr>
          <a:xfrm flipH="1" rot="-5400000">
            <a:off x="4186800" y="2311646"/>
            <a:ext cx="297900" cy="4572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stCxn id="152" idx="4"/>
            <a:endCxn id="163" idx="0"/>
          </p:cNvCxnSpPr>
          <p:nvPr/>
        </p:nvCxnSpPr>
        <p:spPr>
          <a:xfrm flipH="1" rot="-5400000">
            <a:off x="5558400" y="2311646"/>
            <a:ext cx="297900" cy="4572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5"/>
          <p:cNvCxnSpPr>
            <a:stCxn id="152" idx="4"/>
            <a:endCxn id="162" idx="0"/>
          </p:cNvCxnSpPr>
          <p:nvPr/>
        </p:nvCxnSpPr>
        <p:spPr>
          <a:xfrm flipH="1" rot="-5400000">
            <a:off x="5444100" y="2425946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5"/>
          <p:cNvCxnSpPr>
            <a:stCxn id="152" idx="4"/>
            <a:endCxn id="161" idx="0"/>
          </p:cNvCxnSpPr>
          <p:nvPr/>
        </p:nvCxnSpPr>
        <p:spPr>
          <a:xfrm flipH="1" rot="-5400000">
            <a:off x="5330100" y="2539946"/>
            <a:ext cx="297900" cy="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5"/>
          <p:cNvCxnSpPr>
            <a:stCxn id="152" idx="4"/>
            <a:endCxn id="160" idx="0"/>
          </p:cNvCxnSpPr>
          <p:nvPr/>
        </p:nvCxnSpPr>
        <p:spPr>
          <a:xfrm rot="5400000">
            <a:off x="5215500" y="2425946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5"/>
          <p:cNvCxnSpPr>
            <a:stCxn id="151" idx="4"/>
            <a:endCxn id="159" idx="0"/>
          </p:cNvCxnSpPr>
          <p:nvPr/>
        </p:nvCxnSpPr>
        <p:spPr>
          <a:xfrm rot="5400000">
            <a:off x="4986900" y="2425946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5"/>
          <p:cNvCxnSpPr>
            <a:stCxn id="163" idx="0"/>
            <a:endCxn id="151" idx="4"/>
          </p:cNvCxnSpPr>
          <p:nvPr/>
        </p:nvCxnSpPr>
        <p:spPr>
          <a:xfrm flipH="1" rot="5400000">
            <a:off x="5444100" y="2197282"/>
            <a:ext cx="297900" cy="6858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5"/>
          <p:cNvCxnSpPr>
            <a:stCxn id="162" idx="0"/>
            <a:endCxn id="150" idx="4"/>
          </p:cNvCxnSpPr>
          <p:nvPr/>
        </p:nvCxnSpPr>
        <p:spPr>
          <a:xfrm flipH="1" rot="5400000">
            <a:off x="5215500" y="2197282"/>
            <a:ext cx="297900" cy="6858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5"/>
          <p:cNvCxnSpPr>
            <a:stCxn id="161" idx="0"/>
            <a:endCxn id="149" idx="4"/>
          </p:cNvCxnSpPr>
          <p:nvPr/>
        </p:nvCxnSpPr>
        <p:spPr>
          <a:xfrm flipH="1" rot="5400000">
            <a:off x="4986900" y="2197282"/>
            <a:ext cx="297900" cy="6858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5"/>
          <p:cNvCxnSpPr>
            <a:stCxn id="160" idx="0"/>
            <a:endCxn id="150" idx="4"/>
          </p:cNvCxnSpPr>
          <p:nvPr/>
        </p:nvCxnSpPr>
        <p:spPr>
          <a:xfrm flipH="1" rot="5400000">
            <a:off x="49869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5"/>
          <p:cNvCxnSpPr>
            <a:stCxn id="160" idx="0"/>
            <a:endCxn id="149" idx="4"/>
          </p:cNvCxnSpPr>
          <p:nvPr/>
        </p:nvCxnSpPr>
        <p:spPr>
          <a:xfrm flipH="1" rot="5400000">
            <a:off x="4872600" y="2311582"/>
            <a:ext cx="297900" cy="4572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5"/>
          <p:cNvCxnSpPr>
            <a:stCxn id="156" idx="0"/>
            <a:endCxn id="148" idx="4"/>
          </p:cNvCxnSpPr>
          <p:nvPr/>
        </p:nvCxnSpPr>
        <p:spPr>
          <a:xfrm rot="-5400000">
            <a:off x="43011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5"/>
          <p:cNvCxnSpPr>
            <a:stCxn id="155" idx="0"/>
            <a:endCxn id="147" idx="4"/>
          </p:cNvCxnSpPr>
          <p:nvPr/>
        </p:nvCxnSpPr>
        <p:spPr>
          <a:xfrm rot="-5400000">
            <a:off x="40725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5"/>
          <p:cNvCxnSpPr>
            <a:stCxn id="157" idx="0"/>
            <a:endCxn id="149" idx="4"/>
          </p:cNvCxnSpPr>
          <p:nvPr/>
        </p:nvCxnSpPr>
        <p:spPr>
          <a:xfrm rot="-5400000">
            <a:off x="45297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5"/>
          <p:cNvCxnSpPr>
            <a:stCxn id="158" idx="0"/>
            <a:endCxn id="148" idx="4"/>
          </p:cNvCxnSpPr>
          <p:nvPr/>
        </p:nvCxnSpPr>
        <p:spPr>
          <a:xfrm flipH="1" rot="5400000">
            <a:off x="45297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5"/>
          <p:cNvCxnSpPr>
            <a:stCxn id="156" idx="0"/>
            <a:endCxn id="146" idx="4"/>
          </p:cNvCxnSpPr>
          <p:nvPr/>
        </p:nvCxnSpPr>
        <p:spPr>
          <a:xfrm flipH="1" rot="5400000">
            <a:off x="40725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5"/>
          <p:cNvCxnSpPr>
            <a:stCxn id="157" idx="0"/>
            <a:endCxn id="148" idx="4"/>
          </p:cNvCxnSpPr>
          <p:nvPr/>
        </p:nvCxnSpPr>
        <p:spPr>
          <a:xfrm rot="-5400000">
            <a:off x="4415700" y="2539882"/>
            <a:ext cx="297900" cy="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5"/>
          <p:cNvCxnSpPr>
            <a:stCxn id="158" idx="0"/>
            <a:endCxn id="149" idx="4"/>
          </p:cNvCxnSpPr>
          <p:nvPr/>
        </p:nvCxnSpPr>
        <p:spPr>
          <a:xfrm rot="-5400000">
            <a:off x="4644300" y="2539882"/>
            <a:ext cx="297900" cy="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5"/>
          <p:cNvCxnSpPr>
            <a:stCxn id="157" idx="0"/>
            <a:endCxn id="147" idx="4"/>
          </p:cNvCxnSpPr>
          <p:nvPr/>
        </p:nvCxnSpPr>
        <p:spPr>
          <a:xfrm flipH="1" rot="5400000">
            <a:off x="43011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5"/>
          <p:cNvCxnSpPr>
            <a:stCxn id="159" idx="0"/>
            <a:endCxn id="149" idx="4"/>
          </p:cNvCxnSpPr>
          <p:nvPr/>
        </p:nvCxnSpPr>
        <p:spPr>
          <a:xfrm flipH="1" rot="5400000">
            <a:off x="47583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5"/>
          <p:cNvCxnSpPr>
            <a:stCxn id="158" idx="0"/>
            <a:endCxn id="150" idx="4"/>
          </p:cNvCxnSpPr>
          <p:nvPr/>
        </p:nvCxnSpPr>
        <p:spPr>
          <a:xfrm rot="-5400000">
            <a:off x="47583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5"/>
          <p:cNvCxnSpPr>
            <a:stCxn id="154" idx="0"/>
            <a:endCxn id="146" idx="4"/>
          </p:cNvCxnSpPr>
          <p:nvPr/>
        </p:nvCxnSpPr>
        <p:spPr>
          <a:xfrm rot="-5400000">
            <a:off x="3843900" y="2425882"/>
            <a:ext cx="297900" cy="228600"/>
          </a:xfrm>
          <a:prstGeom prst="curvedConnector3">
            <a:avLst>
              <a:gd fmla="val 49989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5"/>
          <p:cNvCxnSpPr>
            <a:stCxn id="150" idx="0"/>
            <a:endCxn id="143" idx="4"/>
          </p:cNvCxnSpPr>
          <p:nvPr/>
        </p:nvCxnSpPr>
        <p:spPr>
          <a:xfrm flipH="1" rot="5400000">
            <a:off x="4805100" y="2029346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5"/>
          <p:cNvCxnSpPr>
            <a:stCxn id="152" idx="0"/>
            <a:endCxn id="143" idx="4"/>
          </p:cNvCxnSpPr>
          <p:nvPr/>
        </p:nvCxnSpPr>
        <p:spPr>
          <a:xfrm flipH="1" rot="5400000">
            <a:off x="5033700" y="1800746"/>
            <a:ext cx="318600" cy="5715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5"/>
          <p:cNvCxnSpPr>
            <a:stCxn id="151" idx="0"/>
            <a:endCxn id="144" idx="4"/>
          </p:cNvCxnSpPr>
          <p:nvPr/>
        </p:nvCxnSpPr>
        <p:spPr>
          <a:xfrm flipH="1" rot="5400000">
            <a:off x="5033700" y="2029346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5"/>
          <p:cNvCxnSpPr>
            <a:stCxn id="151" idx="0"/>
            <a:endCxn id="143" idx="4"/>
          </p:cNvCxnSpPr>
          <p:nvPr/>
        </p:nvCxnSpPr>
        <p:spPr>
          <a:xfrm flipH="1" rot="5400000">
            <a:off x="4919400" y="1915046"/>
            <a:ext cx="318600" cy="3429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5"/>
          <p:cNvCxnSpPr>
            <a:stCxn id="150" idx="0"/>
            <a:endCxn id="144" idx="4"/>
          </p:cNvCxnSpPr>
          <p:nvPr/>
        </p:nvCxnSpPr>
        <p:spPr>
          <a:xfrm rot="-5400000">
            <a:off x="4919400" y="2029346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5"/>
          <p:cNvCxnSpPr>
            <a:stCxn id="149" idx="0"/>
            <a:endCxn id="143" idx="4"/>
          </p:cNvCxnSpPr>
          <p:nvPr/>
        </p:nvCxnSpPr>
        <p:spPr>
          <a:xfrm rot="-5400000">
            <a:off x="4690800" y="2029346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5"/>
          <p:cNvCxnSpPr>
            <a:stCxn id="150" idx="0"/>
            <a:endCxn id="142" idx="4"/>
          </p:cNvCxnSpPr>
          <p:nvPr/>
        </p:nvCxnSpPr>
        <p:spPr>
          <a:xfrm flipH="1" rot="5400000">
            <a:off x="4690800" y="1915046"/>
            <a:ext cx="318600" cy="3429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5"/>
          <p:cNvCxnSpPr>
            <a:stCxn id="145" idx="0"/>
            <a:endCxn id="140" idx="4"/>
          </p:cNvCxnSpPr>
          <p:nvPr/>
        </p:nvCxnSpPr>
        <p:spPr>
          <a:xfrm rot="-5400000">
            <a:off x="3890700" y="1915046"/>
            <a:ext cx="318600" cy="3429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5"/>
          <p:cNvCxnSpPr>
            <a:stCxn id="146" idx="0"/>
            <a:endCxn id="140" idx="4"/>
          </p:cNvCxnSpPr>
          <p:nvPr/>
        </p:nvCxnSpPr>
        <p:spPr>
          <a:xfrm rot="-5400000">
            <a:off x="4005000" y="2029346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5"/>
          <p:cNvCxnSpPr>
            <a:stCxn id="147" idx="0"/>
            <a:endCxn id="141" idx="4"/>
          </p:cNvCxnSpPr>
          <p:nvPr/>
        </p:nvCxnSpPr>
        <p:spPr>
          <a:xfrm rot="-5400000">
            <a:off x="4233600" y="2029346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5"/>
          <p:cNvCxnSpPr>
            <a:stCxn id="148" idx="0"/>
            <a:endCxn id="142" idx="4"/>
          </p:cNvCxnSpPr>
          <p:nvPr/>
        </p:nvCxnSpPr>
        <p:spPr>
          <a:xfrm rot="-5400000">
            <a:off x="4462200" y="2029346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5"/>
          <p:cNvCxnSpPr>
            <a:stCxn id="146" idx="0"/>
            <a:endCxn id="141" idx="4"/>
          </p:cNvCxnSpPr>
          <p:nvPr/>
        </p:nvCxnSpPr>
        <p:spPr>
          <a:xfrm rot="-5400000">
            <a:off x="4119300" y="1915046"/>
            <a:ext cx="318600" cy="3429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5"/>
          <p:cNvCxnSpPr>
            <a:stCxn id="147" idx="0"/>
            <a:endCxn id="142" idx="4"/>
          </p:cNvCxnSpPr>
          <p:nvPr/>
        </p:nvCxnSpPr>
        <p:spPr>
          <a:xfrm rot="-5400000">
            <a:off x="4347900" y="1915046"/>
            <a:ext cx="318600" cy="3429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5"/>
          <p:cNvCxnSpPr>
            <a:stCxn id="148" idx="0"/>
            <a:endCxn id="143" idx="4"/>
          </p:cNvCxnSpPr>
          <p:nvPr/>
        </p:nvCxnSpPr>
        <p:spPr>
          <a:xfrm rot="-5400000">
            <a:off x="4576500" y="1915046"/>
            <a:ext cx="318600" cy="3429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5"/>
          <p:cNvCxnSpPr>
            <a:stCxn id="149" idx="0"/>
            <a:endCxn id="142" idx="4"/>
          </p:cNvCxnSpPr>
          <p:nvPr/>
        </p:nvCxnSpPr>
        <p:spPr>
          <a:xfrm flipH="1" rot="5400000">
            <a:off x="4576500" y="2029346"/>
            <a:ext cx="318600" cy="1143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 rotWithShape="1">
          <a:blip r:embed="rId3">
            <a:alphaModFix/>
          </a:blip>
          <a:srcRect b="0" l="447" r="0" t="0"/>
          <a:stretch/>
        </p:blipFill>
        <p:spPr>
          <a:xfrm>
            <a:off x="1371611" y="505200"/>
            <a:ext cx="6400776" cy="151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2350789"/>
            <a:ext cx="6400799" cy="228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7"/>
          <p:cNvPicPr preferRelativeResize="0"/>
          <p:nvPr/>
        </p:nvPicPr>
        <p:blipFill rotWithShape="1">
          <a:blip r:embed="rId3">
            <a:alphaModFix/>
          </a:blip>
          <a:srcRect b="0" l="0" r="0" t="40065"/>
          <a:stretch/>
        </p:blipFill>
        <p:spPr>
          <a:xfrm>
            <a:off x="1371600" y="2591921"/>
            <a:ext cx="6400801" cy="95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7"/>
          <p:cNvPicPr preferRelativeResize="0"/>
          <p:nvPr/>
        </p:nvPicPr>
        <p:blipFill rotWithShape="1">
          <a:blip r:embed="rId3">
            <a:alphaModFix/>
          </a:blip>
          <a:srcRect b="58964" l="0" r="0" t="0"/>
          <a:stretch/>
        </p:blipFill>
        <p:spPr>
          <a:xfrm>
            <a:off x="1371600" y="1523850"/>
            <a:ext cx="6400801" cy="6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3314" y="547075"/>
            <a:ext cx="4497375" cy="433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Modeling</a:t>
            </a:r>
            <a:endParaRPr/>
          </a:p>
        </p:txBody>
      </p:sp>
      <p:sp>
        <p:nvSpPr>
          <p:cNvPr id="253" name="Google Shape;2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Build </a:t>
            </a:r>
            <a:r>
              <a:rPr lang="en"/>
              <a:t>neural networks in Keras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100 networks with different hyperparameters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Train on historical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Transfer them to Fortran via FKB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Run them coupled with SPCAM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Climate modeling simulator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Written in Fortran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212" y="281375"/>
            <a:ext cx="5951575" cy="48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Without FKB</a:t>
            </a:r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Extract parameters manually from Keras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Hard code each layer interaction in Fortran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Any change to the model required: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</a:t>
            </a:r>
            <a:r>
              <a:rPr lang="en"/>
              <a:t>ewriting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Compiling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Deep Learning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Popularity and importance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Resources for Deep Learning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Features of FKB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Application to Climate Modeling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1737" y="288975"/>
            <a:ext cx="5960525" cy="47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788" y="284200"/>
            <a:ext cx="7232424" cy="485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mmary of the AlphaGo paper - Becoming Human: Artificial ..."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9625" y="1116019"/>
            <a:ext cx="2229425" cy="276755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Applications of Deep Learning</a:t>
            </a:r>
            <a:endParaRPr/>
          </a:p>
        </p:txBody>
      </p:sp>
      <p:pic>
        <p:nvPicPr>
          <p:cNvPr descr="Computer Vision applications in Self-Driving Cars - Becoming Human ..."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16025"/>
            <a:ext cx="3909624" cy="26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 title="Phase-contrast image vs. fluorescent-labeled images"/>
          <p:cNvPicPr preferRelativeResize="0"/>
          <p:nvPr/>
        </p:nvPicPr>
        <p:blipFill rotWithShape="1">
          <a:blip r:embed="rId5">
            <a:alphaModFix/>
          </a:blip>
          <a:srcRect b="0" l="50147" r="0" t="0"/>
          <a:stretch/>
        </p:blipFill>
        <p:spPr>
          <a:xfrm>
            <a:off x="5979675" y="0"/>
            <a:ext cx="3164326" cy="1876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lobal warming - Theoretical climate models | Britannica"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9681" y="1876325"/>
            <a:ext cx="3164320" cy="3267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ep learning might make your Netflix recommendations a lot better ..." id="71" name="Google Shape;71;p15"/>
          <p:cNvPicPr preferRelativeResize="0"/>
          <p:nvPr/>
        </p:nvPicPr>
        <p:blipFill rotWithShape="1">
          <a:blip r:embed="rId7">
            <a:alphaModFix/>
          </a:blip>
          <a:srcRect b="41138" l="0" r="0" t="0"/>
          <a:stretch/>
        </p:blipFill>
        <p:spPr>
          <a:xfrm>
            <a:off x="0" y="3267175"/>
            <a:ext cx="5979675" cy="187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</a:t>
            </a:r>
            <a:endParaRPr/>
          </a:p>
        </p:txBody>
      </p:sp>
      <p:pic>
        <p:nvPicPr>
          <p:cNvPr descr="Artificial neural networks are changing the world. What are they ..."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125" y="988749"/>
            <a:ext cx="6071824" cy="35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5087900" y="852525"/>
            <a:ext cx="3972900" cy="3341100"/>
          </a:xfrm>
          <a:prstGeom prst="flowChartAlternate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Abundant Deep Learning Resources</a:t>
            </a: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131750" y="852625"/>
            <a:ext cx="4041300" cy="3341100"/>
          </a:xfrm>
          <a:prstGeom prst="flowChartAlternateProcess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Scarce </a:t>
            </a:r>
            <a:r>
              <a:rPr lang="en"/>
              <a:t>Deep Learning Resources</a:t>
            </a:r>
            <a:endParaRPr/>
          </a:p>
        </p:txBody>
      </p:sp>
      <p:pic>
        <p:nvPicPr>
          <p:cNvPr descr="Keras | Crunchbase" id="84" name="Google Shape;84;p17"/>
          <p:cNvPicPr preferRelativeResize="0"/>
          <p:nvPr/>
        </p:nvPicPr>
        <p:blipFill rotWithShape="1">
          <a:blip r:embed="rId3">
            <a:alphaModFix/>
          </a:blip>
          <a:srcRect b="29134" l="0" r="0" t="29358"/>
          <a:stretch/>
        </p:blipFill>
        <p:spPr>
          <a:xfrm>
            <a:off x="5847075" y="1345950"/>
            <a:ext cx="1820275" cy="755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w to Replace Values by Index in a Tensor with TensorFlow-2.0" id="85" name="Google Shape;85;p17"/>
          <p:cNvPicPr preferRelativeResize="0"/>
          <p:nvPr/>
        </p:nvPicPr>
        <p:blipFill rotWithShape="1">
          <a:blip r:embed="rId4">
            <a:alphaModFix/>
          </a:blip>
          <a:srcRect b="15356" l="38928" r="39375" t="7938"/>
          <a:stretch/>
        </p:blipFill>
        <p:spPr>
          <a:xfrm>
            <a:off x="7320125" y="1939500"/>
            <a:ext cx="1213075" cy="140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T-ROMS - Model"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8363" y="1469588"/>
            <a:ext cx="2105676" cy="173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derstanding computer models for winter weather prediction - The ..." id="87" name="Google Shape;87;p17"/>
          <p:cNvPicPr preferRelativeResize="0"/>
          <p:nvPr/>
        </p:nvPicPr>
        <p:blipFill rotWithShape="1">
          <a:blip r:embed="rId6">
            <a:alphaModFix/>
          </a:blip>
          <a:srcRect b="7098" l="8563" r="15315" t="8098"/>
          <a:stretch/>
        </p:blipFill>
        <p:spPr>
          <a:xfrm>
            <a:off x="173279" y="1558649"/>
            <a:ext cx="1864800" cy="156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descr="Welcome to PyTorch Tutorials — PyTorch Tutorials 1.5.1 documentation" id="88" name="Google Shape;88;p17"/>
          <p:cNvPicPr preferRelativeResize="0"/>
          <p:nvPr/>
        </p:nvPicPr>
        <p:blipFill rotWithShape="1">
          <a:blip r:embed="rId7">
            <a:alphaModFix/>
          </a:blip>
          <a:srcRect b="37598" l="9033" r="8621" t="35043"/>
          <a:stretch/>
        </p:blipFill>
        <p:spPr>
          <a:xfrm>
            <a:off x="5720125" y="3411400"/>
            <a:ext cx="2147572" cy="71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DA - Wikipedia" id="89" name="Google Shape;8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64798" y="2314225"/>
            <a:ext cx="1625525" cy="98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RTRAN a Computer ART Medium Creates a Mosaic Mona Lisa" id="90" name="Google Shape;9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2509" y="3411400"/>
            <a:ext cx="2259776" cy="5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Popularity of Deep Learning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075" y="1017725"/>
            <a:ext cx="4641848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28425" y="4616175"/>
            <a:ext cx="42750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Kaggle ML &amp; DS Survey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Software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625" y="1017725"/>
            <a:ext cx="5032741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28425" y="4616175"/>
            <a:ext cx="42750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 Kaggle State of DS &amp; ML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Keras</a:t>
            </a:r>
            <a:endParaRPr/>
          </a:p>
        </p:txBody>
      </p:sp>
      <p:pic>
        <p:nvPicPr>
          <p:cNvPr descr="Getting Started with Machine Learning Using TensorFlow and Keras" id="110" name="Google Shape;110;p20"/>
          <p:cNvPicPr preferRelativeResize="0"/>
          <p:nvPr/>
        </p:nvPicPr>
        <p:blipFill rotWithShape="1">
          <a:blip r:embed="rId3">
            <a:alphaModFix/>
          </a:blip>
          <a:srcRect b="14071" l="0" r="0" t="19141"/>
          <a:stretch/>
        </p:blipFill>
        <p:spPr>
          <a:xfrm>
            <a:off x="1121350" y="1275475"/>
            <a:ext cx="6901301" cy="259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Fortran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Neural network library written in Fortran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Fully connected layers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Backpropagation with mean squared 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Activation functions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parallelism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0" y="4677600"/>
            <a:ext cx="39927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Curcic 2018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